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660" r:id="rId3"/>
  </p:sldMasterIdLst>
  <p:notesMasterIdLst>
    <p:notesMasterId r:id="rId37"/>
  </p:notesMasterIdLst>
  <p:handoutMasterIdLst>
    <p:handoutMasterId r:id="rId38"/>
  </p:handoutMasterIdLst>
  <p:sldIdLst>
    <p:sldId id="264" r:id="rId4"/>
    <p:sldId id="407" r:id="rId5"/>
    <p:sldId id="470" r:id="rId6"/>
    <p:sldId id="471" r:id="rId7"/>
    <p:sldId id="475" r:id="rId8"/>
    <p:sldId id="487" r:id="rId9"/>
    <p:sldId id="472" r:id="rId10"/>
    <p:sldId id="473" r:id="rId11"/>
    <p:sldId id="474" r:id="rId12"/>
    <p:sldId id="498" r:id="rId13"/>
    <p:sldId id="476" r:id="rId14"/>
    <p:sldId id="490" r:id="rId15"/>
    <p:sldId id="477" r:id="rId16"/>
    <p:sldId id="478" r:id="rId17"/>
    <p:sldId id="479" r:id="rId18"/>
    <p:sldId id="480" r:id="rId19"/>
    <p:sldId id="481" r:id="rId20"/>
    <p:sldId id="505" r:id="rId21"/>
    <p:sldId id="482" r:id="rId22"/>
    <p:sldId id="483" r:id="rId23"/>
    <p:sldId id="491" r:id="rId24"/>
    <p:sldId id="484" r:id="rId25"/>
    <p:sldId id="485" r:id="rId26"/>
    <p:sldId id="489" r:id="rId27"/>
    <p:sldId id="493" r:id="rId28"/>
    <p:sldId id="494" r:id="rId29"/>
    <p:sldId id="495" r:id="rId30"/>
    <p:sldId id="496" r:id="rId31"/>
    <p:sldId id="500" r:id="rId32"/>
    <p:sldId id="506" r:id="rId33"/>
    <p:sldId id="504" r:id="rId34"/>
    <p:sldId id="507" r:id="rId35"/>
    <p:sldId id="508" r:id="rId36"/>
  </p:sldIdLst>
  <p:sldSz cx="12192000" cy="6858000"/>
  <p:notesSz cx="6858000" cy="9144000"/>
  <p:custDataLst>
    <p:tags r:id="rId39"/>
  </p:custDataLst>
  <p:defaultTextStyle>
    <a:defPPr>
      <a:defRPr lang="en-US"/>
    </a:defPPr>
    <a:lvl1pPr algn="l" rtl="0" fontAlgn="base">
      <a:spcBef>
        <a:spcPct val="0"/>
      </a:spcBef>
      <a:spcAft>
        <a:spcPct val="0"/>
      </a:spcAft>
      <a:defRPr kumimoji="1" kern="1200">
        <a:solidFill>
          <a:schemeClr val="tx1"/>
        </a:solidFill>
        <a:latin typeface="Arial" charset="0"/>
        <a:ea typeface="+mn-ea"/>
        <a:cs typeface="+mn-cs"/>
      </a:defRPr>
    </a:lvl1pPr>
    <a:lvl2pPr marL="457200" algn="l" rtl="0" fontAlgn="base">
      <a:spcBef>
        <a:spcPct val="0"/>
      </a:spcBef>
      <a:spcAft>
        <a:spcPct val="0"/>
      </a:spcAft>
      <a:defRPr kumimoji="1" kern="1200">
        <a:solidFill>
          <a:schemeClr val="tx1"/>
        </a:solidFill>
        <a:latin typeface="Arial" charset="0"/>
        <a:ea typeface="+mn-ea"/>
        <a:cs typeface="+mn-cs"/>
      </a:defRPr>
    </a:lvl2pPr>
    <a:lvl3pPr marL="914400" algn="l" rtl="0" fontAlgn="base">
      <a:spcBef>
        <a:spcPct val="0"/>
      </a:spcBef>
      <a:spcAft>
        <a:spcPct val="0"/>
      </a:spcAft>
      <a:defRPr kumimoji="1" kern="1200">
        <a:solidFill>
          <a:schemeClr val="tx1"/>
        </a:solidFill>
        <a:latin typeface="Arial" charset="0"/>
        <a:ea typeface="+mn-ea"/>
        <a:cs typeface="+mn-cs"/>
      </a:defRPr>
    </a:lvl3pPr>
    <a:lvl4pPr marL="1371600" algn="l" rtl="0" fontAlgn="base">
      <a:spcBef>
        <a:spcPct val="0"/>
      </a:spcBef>
      <a:spcAft>
        <a:spcPct val="0"/>
      </a:spcAft>
      <a:defRPr kumimoji="1" kern="1200">
        <a:solidFill>
          <a:schemeClr val="tx1"/>
        </a:solidFill>
        <a:latin typeface="Arial" charset="0"/>
        <a:ea typeface="+mn-ea"/>
        <a:cs typeface="+mn-cs"/>
      </a:defRPr>
    </a:lvl4pPr>
    <a:lvl5pPr marL="1828800" algn="l" rtl="0" fontAlgn="base">
      <a:spcBef>
        <a:spcPct val="0"/>
      </a:spcBef>
      <a:spcAft>
        <a:spcPct val="0"/>
      </a:spcAft>
      <a:defRPr kumimoji="1" kern="1200">
        <a:solidFill>
          <a:schemeClr val="tx1"/>
        </a:solidFill>
        <a:latin typeface="Arial" charset="0"/>
        <a:ea typeface="+mn-ea"/>
        <a:cs typeface="+mn-cs"/>
      </a:defRPr>
    </a:lvl5pPr>
    <a:lvl6pPr marL="2286000" algn="l" defTabSz="914400" rtl="0" eaLnBrk="1" latinLnBrk="0" hangingPunct="1">
      <a:defRPr kumimoji="1" kern="1200">
        <a:solidFill>
          <a:schemeClr val="tx1"/>
        </a:solidFill>
        <a:latin typeface="Arial" charset="0"/>
        <a:ea typeface="+mn-ea"/>
        <a:cs typeface="+mn-cs"/>
      </a:defRPr>
    </a:lvl6pPr>
    <a:lvl7pPr marL="2743200" algn="l" defTabSz="914400" rtl="0" eaLnBrk="1" latinLnBrk="0" hangingPunct="1">
      <a:defRPr kumimoji="1" kern="1200">
        <a:solidFill>
          <a:schemeClr val="tx1"/>
        </a:solidFill>
        <a:latin typeface="Arial" charset="0"/>
        <a:ea typeface="+mn-ea"/>
        <a:cs typeface="+mn-cs"/>
      </a:defRPr>
    </a:lvl7pPr>
    <a:lvl8pPr marL="3200400" algn="l" defTabSz="914400" rtl="0" eaLnBrk="1" latinLnBrk="0" hangingPunct="1">
      <a:defRPr kumimoji="1" kern="1200">
        <a:solidFill>
          <a:schemeClr val="tx1"/>
        </a:solidFill>
        <a:latin typeface="Arial" charset="0"/>
        <a:ea typeface="+mn-ea"/>
        <a:cs typeface="+mn-cs"/>
      </a:defRPr>
    </a:lvl8pPr>
    <a:lvl9pPr marL="3657600" algn="l" defTabSz="914400" rtl="0" eaLnBrk="1" latinLnBrk="0" hangingPunct="1">
      <a:defRPr kumimoji="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on"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90033"/>
    <a:srgbClr val="0F36B1"/>
    <a:srgbClr val="FFFFCC"/>
    <a:srgbClr val="FFFFFF"/>
    <a:srgbClr val="CCFFFF"/>
    <a:srgbClr val="008000"/>
    <a:srgbClr val="3399FF"/>
    <a:srgbClr val="06CFE4"/>
    <a:srgbClr val="660033"/>
    <a:srgbClr val="66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B78722-973D-71D2-F4D7-F90448D6DB39}" v="17" dt="2022-09-05T11:49:59.502"/>
    <p1510:client id="{4DA31C12-64B3-88F2-4914-3AA30900D69F}" v="2" dt="2022-09-07T13:12:31.052"/>
    <p1510:client id="{CE229716-D432-D54A-E04D-25BF98967F05}" v="42" dt="2022-09-05T07:28:58.1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332" autoAdjust="0"/>
  </p:normalViewPr>
  <p:slideViewPr>
    <p:cSldViewPr>
      <p:cViewPr varScale="1">
        <p:scale>
          <a:sx n="84" d="100"/>
          <a:sy n="84" d="100"/>
        </p:scale>
        <p:origin x="581" y="8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64" d="100"/>
          <a:sy n="64" d="100"/>
        </p:scale>
        <p:origin x="3115"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gs" Target="tags/tag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notesMaster" Target="notesMasters/notesMaster1.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handoutMaster" Target="handoutMasters/handoutMaster1.xml"/><Relationship Id="rId46" Type="http://schemas.microsoft.com/office/2015/10/relationships/revisionInfo" Target="revisionInfo.xml"/><Relationship Id="rId20" Type="http://schemas.openxmlformats.org/officeDocument/2006/relationships/slide" Target="slides/slide17.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SZAROS Matyas Tamas (ESTAT)" userId="S::matyas.meszaros@ec.europa.eu::00a471ab-2cb9-4941-b3f8-9280e7130a23" providerId="AD" clId="Web-{CE229716-D432-D54A-E04D-25BF98967F05}"/>
    <pc:docChg chg="modSld">
      <pc:chgData name="MESZAROS Matyas Tamas (ESTAT)" userId="S::matyas.meszaros@ec.europa.eu::00a471ab-2cb9-4941-b3f8-9280e7130a23" providerId="AD" clId="Web-{CE229716-D432-D54A-E04D-25BF98967F05}" dt="2022-09-05T07:28:58.196" v="38"/>
      <pc:docMkLst>
        <pc:docMk/>
      </pc:docMkLst>
      <pc:sldChg chg="modSp">
        <pc:chgData name="MESZAROS Matyas Tamas (ESTAT)" userId="S::matyas.meszaros@ec.europa.eu::00a471ab-2cb9-4941-b3f8-9280e7130a23" providerId="AD" clId="Web-{CE229716-D432-D54A-E04D-25BF98967F05}" dt="2022-09-05T06:52:17.766" v="8" actId="20577"/>
        <pc:sldMkLst>
          <pc:docMk/>
          <pc:sldMk cId="2424261196" sldId="471"/>
        </pc:sldMkLst>
        <pc:spChg chg="mod">
          <ac:chgData name="MESZAROS Matyas Tamas (ESTAT)" userId="S::matyas.meszaros@ec.europa.eu::00a471ab-2cb9-4941-b3f8-9280e7130a23" providerId="AD" clId="Web-{CE229716-D432-D54A-E04D-25BF98967F05}" dt="2022-09-05T06:52:17.766" v="8" actId="20577"/>
          <ac:spMkLst>
            <pc:docMk/>
            <pc:sldMk cId="2424261196" sldId="471"/>
            <ac:spMk id="2" creationId="{00000000-0000-0000-0000-000000000000}"/>
          </ac:spMkLst>
        </pc:spChg>
      </pc:sldChg>
      <pc:sldChg chg="modSp">
        <pc:chgData name="MESZAROS Matyas Tamas (ESTAT)" userId="S::matyas.meszaros@ec.europa.eu::00a471ab-2cb9-4941-b3f8-9280e7130a23" providerId="AD" clId="Web-{CE229716-D432-D54A-E04D-25BF98967F05}" dt="2022-09-05T06:53:54.129" v="32" actId="20577"/>
        <pc:sldMkLst>
          <pc:docMk/>
          <pc:sldMk cId="3307874930" sldId="472"/>
        </pc:sldMkLst>
        <pc:spChg chg="mod">
          <ac:chgData name="MESZAROS Matyas Tamas (ESTAT)" userId="S::matyas.meszaros@ec.europa.eu::00a471ab-2cb9-4941-b3f8-9280e7130a23" providerId="AD" clId="Web-{CE229716-D432-D54A-E04D-25BF98967F05}" dt="2022-09-05T06:53:54.129" v="32" actId="20577"/>
          <ac:spMkLst>
            <pc:docMk/>
            <pc:sldMk cId="3307874930" sldId="472"/>
            <ac:spMk id="7" creationId="{00000000-0000-0000-0000-000000000000}"/>
          </ac:spMkLst>
        </pc:spChg>
      </pc:sldChg>
      <pc:sldChg chg="modSp">
        <pc:chgData name="MESZAROS Matyas Tamas (ESTAT)" userId="S::matyas.meszaros@ec.europa.eu::00a471ab-2cb9-4941-b3f8-9280e7130a23" providerId="AD" clId="Web-{CE229716-D432-D54A-E04D-25BF98967F05}" dt="2022-09-05T06:53:16.690" v="26" actId="20577"/>
        <pc:sldMkLst>
          <pc:docMk/>
          <pc:sldMk cId="1468968737" sldId="475"/>
        </pc:sldMkLst>
        <pc:spChg chg="mod">
          <ac:chgData name="MESZAROS Matyas Tamas (ESTAT)" userId="S::matyas.meszaros@ec.europa.eu::00a471ab-2cb9-4941-b3f8-9280e7130a23" providerId="AD" clId="Web-{CE229716-D432-D54A-E04D-25BF98967F05}" dt="2022-09-05T06:53:16.690" v="26" actId="20577"/>
          <ac:spMkLst>
            <pc:docMk/>
            <pc:sldMk cId="1468968737" sldId="475"/>
            <ac:spMk id="2" creationId="{00000000-0000-0000-0000-000000000000}"/>
          </ac:spMkLst>
        </pc:spChg>
        <pc:spChg chg="mod">
          <ac:chgData name="MESZAROS Matyas Tamas (ESTAT)" userId="S::matyas.meszaros@ec.europa.eu::00a471ab-2cb9-4941-b3f8-9280e7130a23" providerId="AD" clId="Web-{CE229716-D432-D54A-E04D-25BF98967F05}" dt="2022-09-05T06:52:45.626" v="18" actId="14100"/>
          <ac:spMkLst>
            <pc:docMk/>
            <pc:sldMk cId="1468968737" sldId="475"/>
            <ac:spMk id="3" creationId="{00000000-0000-0000-0000-000000000000}"/>
          </ac:spMkLst>
        </pc:spChg>
      </pc:sldChg>
      <pc:sldChg chg="modSp">
        <pc:chgData name="MESZAROS Matyas Tamas (ESTAT)" userId="S::matyas.meszaros@ec.europa.eu::00a471ab-2cb9-4941-b3f8-9280e7130a23" providerId="AD" clId="Web-{CE229716-D432-D54A-E04D-25BF98967F05}" dt="2022-09-05T06:57:54.263" v="36" actId="20577"/>
        <pc:sldMkLst>
          <pc:docMk/>
          <pc:sldMk cId="2080980651" sldId="478"/>
        </pc:sldMkLst>
        <pc:spChg chg="mod">
          <ac:chgData name="MESZAROS Matyas Tamas (ESTAT)" userId="S::matyas.meszaros@ec.europa.eu::00a471ab-2cb9-4941-b3f8-9280e7130a23" providerId="AD" clId="Web-{CE229716-D432-D54A-E04D-25BF98967F05}" dt="2022-09-05T06:57:54.263" v="36" actId="20577"/>
          <ac:spMkLst>
            <pc:docMk/>
            <pc:sldMk cId="2080980651" sldId="478"/>
            <ac:spMk id="7" creationId="{00000000-0000-0000-0000-000000000000}"/>
          </ac:spMkLst>
        </pc:spChg>
      </pc:sldChg>
      <pc:sldChg chg="modSp">
        <pc:chgData name="MESZAROS Matyas Tamas (ESTAT)" userId="S::matyas.meszaros@ec.europa.eu::00a471ab-2cb9-4941-b3f8-9280e7130a23" providerId="AD" clId="Web-{CE229716-D432-D54A-E04D-25BF98967F05}" dt="2022-09-05T06:53:36.519" v="28" actId="1076"/>
        <pc:sldMkLst>
          <pc:docMk/>
          <pc:sldMk cId="2656505448" sldId="487"/>
        </pc:sldMkLst>
        <pc:spChg chg="mod">
          <ac:chgData name="MESZAROS Matyas Tamas (ESTAT)" userId="S::matyas.meszaros@ec.europa.eu::00a471ab-2cb9-4941-b3f8-9280e7130a23" providerId="AD" clId="Web-{CE229716-D432-D54A-E04D-25BF98967F05}" dt="2022-09-05T06:53:30.550" v="27" actId="20577"/>
          <ac:spMkLst>
            <pc:docMk/>
            <pc:sldMk cId="2656505448" sldId="487"/>
            <ac:spMk id="2" creationId="{00000000-0000-0000-0000-000000000000}"/>
          </ac:spMkLst>
        </pc:spChg>
        <pc:spChg chg="mod">
          <ac:chgData name="MESZAROS Matyas Tamas (ESTAT)" userId="S::matyas.meszaros@ec.europa.eu::00a471ab-2cb9-4941-b3f8-9280e7130a23" providerId="AD" clId="Web-{CE229716-D432-D54A-E04D-25BF98967F05}" dt="2022-09-05T06:53:36.519" v="28" actId="1076"/>
          <ac:spMkLst>
            <pc:docMk/>
            <pc:sldMk cId="2656505448" sldId="487"/>
            <ac:spMk id="3" creationId="{00000000-0000-0000-0000-000000000000}"/>
          </ac:spMkLst>
        </pc:spChg>
      </pc:sldChg>
      <pc:sldChg chg="mod modShow">
        <pc:chgData name="MESZAROS Matyas Tamas (ESTAT)" userId="S::matyas.meszaros@ec.europa.eu::00a471ab-2cb9-4941-b3f8-9280e7130a23" providerId="AD" clId="Web-{CE229716-D432-D54A-E04D-25BF98967F05}" dt="2022-09-05T07:28:58.196" v="38"/>
        <pc:sldMkLst>
          <pc:docMk/>
          <pc:sldMk cId="1518322489" sldId="498"/>
        </pc:sldMkLst>
      </pc:sldChg>
      <pc:sldChg chg="mod modShow">
        <pc:chgData name="MESZAROS Matyas Tamas (ESTAT)" userId="S::matyas.meszaros@ec.europa.eu::00a471ab-2cb9-4941-b3f8-9280e7130a23" providerId="AD" clId="Web-{CE229716-D432-D54A-E04D-25BF98967F05}" dt="2022-09-05T06:58:51.859" v="37"/>
        <pc:sldMkLst>
          <pc:docMk/>
          <pc:sldMk cId="239758706" sldId="505"/>
        </pc:sldMkLst>
      </pc:sldChg>
    </pc:docChg>
  </pc:docChgLst>
  <pc:docChgLst>
    <pc:chgData name="MESZAROS Matyas Tamas (ESTAT)" userId="S::matyas.meszaros@ec.europa.eu::00a471ab-2cb9-4941-b3f8-9280e7130a23" providerId="AD" clId="Web-{33B78722-973D-71D2-F4D7-F90448D6DB39}"/>
    <pc:docChg chg="modSld">
      <pc:chgData name="MESZAROS Matyas Tamas (ESTAT)" userId="S::matyas.meszaros@ec.europa.eu::00a471ab-2cb9-4941-b3f8-9280e7130a23" providerId="AD" clId="Web-{33B78722-973D-71D2-F4D7-F90448D6DB39}" dt="2022-09-05T11:49:53.236" v="10" actId="20577"/>
      <pc:docMkLst>
        <pc:docMk/>
      </pc:docMkLst>
      <pc:sldChg chg="modSp">
        <pc:chgData name="MESZAROS Matyas Tamas (ESTAT)" userId="S::matyas.meszaros@ec.europa.eu::00a471ab-2cb9-4941-b3f8-9280e7130a23" providerId="AD" clId="Web-{33B78722-973D-71D2-F4D7-F90448D6DB39}" dt="2022-09-05T11:49:29.142" v="4" actId="20577"/>
        <pc:sldMkLst>
          <pc:docMk/>
          <pc:sldMk cId="637015244" sldId="482"/>
        </pc:sldMkLst>
        <pc:spChg chg="mod">
          <ac:chgData name="MESZAROS Matyas Tamas (ESTAT)" userId="S::matyas.meszaros@ec.europa.eu::00a471ab-2cb9-4941-b3f8-9280e7130a23" providerId="AD" clId="Web-{33B78722-973D-71D2-F4D7-F90448D6DB39}" dt="2022-09-05T11:49:29.142" v="4" actId="20577"/>
          <ac:spMkLst>
            <pc:docMk/>
            <pc:sldMk cId="637015244" sldId="482"/>
            <ac:spMk id="7" creationId="{00000000-0000-0000-0000-000000000000}"/>
          </ac:spMkLst>
        </pc:spChg>
      </pc:sldChg>
      <pc:sldChg chg="modSp">
        <pc:chgData name="MESZAROS Matyas Tamas (ESTAT)" userId="S::matyas.meszaros@ec.europa.eu::00a471ab-2cb9-4941-b3f8-9280e7130a23" providerId="AD" clId="Web-{33B78722-973D-71D2-F4D7-F90448D6DB39}" dt="2022-09-05T11:49:44.799" v="7" actId="20577"/>
        <pc:sldMkLst>
          <pc:docMk/>
          <pc:sldMk cId="180878910" sldId="484"/>
        </pc:sldMkLst>
        <pc:spChg chg="mod">
          <ac:chgData name="MESZAROS Matyas Tamas (ESTAT)" userId="S::matyas.meszaros@ec.europa.eu::00a471ab-2cb9-4941-b3f8-9280e7130a23" providerId="AD" clId="Web-{33B78722-973D-71D2-F4D7-F90448D6DB39}" dt="2022-09-05T11:49:44.799" v="7" actId="20577"/>
          <ac:spMkLst>
            <pc:docMk/>
            <pc:sldMk cId="180878910" sldId="484"/>
            <ac:spMk id="7" creationId="{00000000-0000-0000-0000-000000000000}"/>
          </ac:spMkLst>
        </pc:spChg>
      </pc:sldChg>
      <pc:sldChg chg="modSp">
        <pc:chgData name="MESZAROS Matyas Tamas (ESTAT)" userId="S::matyas.meszaros@ec.europa.eu::00a471ab-2cb9-4941-b3f8-9280e7130a23" providerId="AD" clId="Web-{33B78722-973D-71D2-F4D7-F90448D6DB39}" dt="2022-09-05T11:49:53.236" v="10" actId="20577"/>
        <pc:sldMkLst>
          <pc:docMk/>
          <pc:sldMk cId="2050223069" sldId="485"/>
        </pc:sldMkLst>
        <pc:spChg chg="mod">
          <ac:chgData name="MESZAROS Matyas Tamas (ESTAT)" userId="S::matyas.meszaros@ec.europa.eu::00a471ab-2cb9-4941-b3f8-9280e7130a23" providerId="AD" clId="Web-{33B78722-973D-71D2-F4D7-F90448D6DB39}" dt="2022-09-05T11:49:53.236" v="10" actId="20577"/>
          <ac:spMkLst>
            <pc:docMk/>
            <pc:sldMk cId="2050223069" sldId="485"/>
            <ac:spMk id="10" creationId="{00000000-0000-0000-0000-000000000000}"/>
          </ac:spMkLst>
        </pc:spChg>
      </pc:sldChg>
    </pc:docChg>
  </pc:docChgLst>
  <pc:docChgLst>
    <pc:chgData name="MESZAROS Matyas Tamas (ESTAT)" userId="S::matyas.meszaros@ec.europa.eu::00a471ab-2cb9-4941-b3f8-9280e7130a23" providerId="AD" clId="Web-{4DA31C12-64B3-88F2-4914-3AA30900D69F}"/>
    <pc:docChg chg="modSld">
      <pc:chgData name="MESZAROS Matyas Tamas (ESTAT)" userId="S::matyas.meszaros@ec.europa.eu::00a471ab-2cb9-4941-b3f8-9280e7130a23" providerId="AD" clId="Web-{4DA31C12-64B3-88F2-4914-3AA30900D69F}" dt="2022-09-07T13:12:31.052" v="1"/>
      <pc:docMkLst>
        <pc:docMk/>
      </pc:docMkLst>
      <pc:sldChg chg="mod modShow">
        <pc:chgData name="MESZAROS Matyas Tamas (ESTAT)" userId="S::matyas.meszaros@ec.europa.eu::00a471ab-2cb9-4941-b3f8-9280e7130a23" providerId="AD" clId="Web-{4DA31C12-64B3-88F2-4914-3AA30900D69F}" dt="2022-09-07T13:12:24.989" v="0"/>
        <pc:sldMkLst>
          <pc:docMk/>
          <pc:sldMk cId="1518322489" sldId="498"/>
        </pc:sldMkLst>
      </pc:sldChg>
      <pc:sldChg chg="mod modShow">
        <pc:chgData name="MESZAROS Matyas Tamas (ESTAT)" userId="S::matyas.meszaros@ec.europa.eu::00a471ab-2cb9-4941-b3f8-9280e7130a23" providerId="AD" clId="Web-{4DA31C12-64B3-88F2-4914-3AA30900D69F}" dt="2022-09-07T13:12:31.052" v="1"/>
        <pc:sldMkLst>
          <pc:docMk/>
          <pc:sldMk cId="239758706" sldId="50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charset="0"/>
              </a:defRPr>
            </a:lvl1pPr>
          </a:lstStyle>
          <a:p>
            <a:endParaRPr lang="en-US" dirty="0"/>
          </a:p>
        </p:txBody>
      </p:sp>
      <p:sp>
        <p:nvSpPr>
          <p:cNvPr id="39939"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charset="0"/>
              </a:defRPr>
            </a:lvl1pPr>
          </a:lstStyle>
          <a:p>
            <a:endParaRPr lang="en-US" dirty="0"/>
          </a:p>
        </p:txBody>
      </p:sp>
      <p:sp>
        <p:nvSpPr>
          <p:cNvPr id="39940"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charset="0"/>
              </a:defRPr>
            </a:lvl1pPr>
          </a:lstStyle>
          <a:p>
            <a:endParaRPr lang="en-US" dirty="0"/>
          </a:p>
        </p:txBody>
      </p:sp>
      <p:sp>
        <p:nvSpPr>
          <p:cNvPr id="39941"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charset="0"/>
              </a:defRPr>
            </a:lvl1pPr>
          </a:lstStyle>
          <a:p>
            <a:fld id="{C4831D9E-1C8D-4BB4-A744-2A8F97D310C7}" type="slidenum">
              <a:rPr lang="en-US"/>
              <a:pPr/>
              <a:t>‹#›</a:t>
            </a:fld>
            <a:endParaRPr lang="en-US" dirty="0"/>
          </a:p>
        </p:txBody>
      </p:sp>
    </p:spTree>
    <p:extLst>
      <p:ext uri="{BB962C8B-B14F-4D97-AF65-F5344CB8AC3E}">
        <p14:creationId xmlns:p14="http://schemas.microsoft.com/office/powerpoint/2010/main" val="14718641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eaLnBrk="0" hangingPunct="0">
              <a:defRPr kumimoji="0" sz="1200">
                <a:latin typeface="Times New Roman" charset="0"/>
              </a:defRPr>
            </a:lvl1pPr>
          </a:lstStyle>
          <a:p>
            <a:endParaRPr lang="en-US" dirty="0"/>
          </a:p>
        </p:txBody>
      </p:sp>
      <p:sp>
        <p:nvSpPr>
          <p:cNvPr id="102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eaLnBrk="0" hangingPunct="0">
              <a:defRPr kumimoji="0" sz="1200">
                <a:latin typeface="Times New Roman" charset="0"/>
              </a:defRPr>
            </a:lvl1pPr>
          </a:lstStyle>
          <a:p>
            <a:endParaRPr lang="en-US" dirty="0"/>
          </a:p>
        </p:txBody>
      </p:sp>
      <p:sp>
        <p:nvSpPr>
          <p:cNvPr id="102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102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kumimoji="0" sz="1200">
                <a:latin typeface="Times New Roman" charset="0"/>
              </a:defRPr>
            </a:lvl1pPr>
          </a:lstStyle>
          <a:p>
            <a:endParaRPr lang="en-US" dirty="0"/>
          </a:p>
        </p:txBody>
      </p:sp>
      <p:sp>
        <p:nvSpPr>
          <p:cNvPr id="103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none" lIns="91440" tIns="45720" rIns="91440" bIns="45720" numCol="1" anchor="b" anchorCtr="0" compatLnSpc="1">
            <a:prstTxWarp prst="textNoShape">
              <a:avLst/>
            </a:prstTxWarp>
          </a:bodyPr>
          <a:lstStyle>
            <a:lvl1pPr algn="r" eaLnBrk="0" hangingPunct="0">
              <a:defRPr kumimoji="0" sz="1200">
                <a:latin typeface="Times New Roman" charset="0"/>
              </a:defRPr>
            </a:lvl1pPr>
          </a:lstStyle>
          <a:p>
            <a:fld id="{0A5DFF42-8545-4ADB-848B-FDAEA5EAFCDF}" type="slidenum">
              <a:rPr lang="en-US"/>
              <a:pPr/>
              <a:t>‹#›</a:t>
            </a:fld>
            <a:endParaRPr lang="en-US" dirty="0"/>
          </a:p>
        </p:txBody>
      </p:sp>
    </p:spTree>
    <p:extLst>
      <p:ext uri="{BB962C8B-B14F-4D97-AF65-F5344CB8AC3E}">
        <p14:creationId xmlns:p14="http://schemas.microsoft.com/office/powerpoint/2010/main" val="298688662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mn-ea"/>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mn-ea"/>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BA2ABE-BA5A-42C9-932D-F353852C1F78}" type="slidenum">
              <a:rPr lang="en-US"/>
              <a:pPr/>
              <a:t>1</a:t>
            </a:fld>
            <a:endParaRPr lang="en-US" dirty="0"/>
          </a:p>
        </p:txBody>
      </p:sp>
      <p:sp>
        <p:nvSpPr>
          <p:cNvPr id="38914" name="Rectangle 2"/>
          <p:cNvSpPr>
            <a:spLocks noGrp="1" noRot="1" noChangeAspect="1" noChangeArrowheads="1" noTextEdit="1"/>
          </p:cNvSpPr>
          <p:nvPr>
            <p:ph type="sldImg"/>
          </p:nvPr>
        </p:nvSpPr>
        <p:spPr>
          <a:xfrm>
            <a:off x="381000" y="685800"/>
            <a:ext cx="6096000" cy="3429000"/>
          </a:xfrm>
          <a:ln/>
        </p:spPr>
      </p:sp>
      <p:sp>
        <p:nvSpPr>
          <p:cNvPr id="38915" name="Rectangle 3"/>
          <p:cNvSpPr>
            <a:spLocks noGrp="1" noChangeArrowheads="1"/>
          </p:cNvSpPr>
          <p:nvPr>
            <p:ph type="body" idx="1"/>
          </p:nvPr>
        </p:nvSpPr>
        <p:spPr/>
        <p:txBody>
          <a:bodyPr/>
          <a:lstStyle/>
          <a:p>
            <a:endParaRPr lang="el-G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A5DFF42-8545-4ADB-848B-FDAEA5EAFCDF}" type="slidenum">
              <a:rPr lang="en-US" smtClean="0"/>
              <a:pPr/>
              <a:t>26</a:t>
            </a:fld>
            <a:endParaRPr lang="en-US" dirty="0"/>
          </a:p>
        </p:txBody>
      </p:sp>
    </p:spTree>
    <p:extLst>
      <p:ext uri="{BB962C8B-B14F-4D97-AF65-F5344CB8AC3E}">
        <p14:creationId xmlns:p14="http://schemas.microsoft.com/office/powerpoint/2010/main" val="3780364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A5DFF42-8545-4ADB-848B-FDAEA5EAFCDF}" type="slidenum">
              <a:rPr lang="en-US" smtClean="0"/>
              <a:pPr/>
              <a:t>18</a:t>
            </a:fld>
            <a:endParaRPr lang="en-US" dirty="0"/>
          </a:p>
        </p:txBody>
      </p:sp>
    </p:spTree>
    <p:extLst>
      <p:ext uri="{BB962C8B-B14F-4D97-AF65-F5344CB8AC3E}">
        <p14:creationId xmlns:p14="http://schemas.microsoft.com/office/powerpoint/2010/main" val="3366792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A5DFF42-8545-4ADB-848B-FDAEA5EAFCDF}" type="slidenum">
              <a:rPr lang="en-US" smtClean="0"/>
              <a:pPr/>
              <a:t>19</a:t>
            </a:fld>
            <a:endParaRPr lang="en-US" dirty="0"/>
          </a:p>
        </p:txBody>
      </p:sp>
    </p:spTree>
    <p:extLst>
      <p:ext uri="{BB962C8B-B14F-4D97-AF65-F5344CB8AC3E}">
        <p14:creationId xmlns:p14="http://schemas.microsoft.com/office/powerpoint/2010/main" val="3922087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A5DFF42-8545-4ADB-848B-FDAEA5EAFCDF}" type="slidenum">
              <a:rPr lang="en-US" smtClean="0"/>
              <a:pPr/>
              <a:t>20</a:t>
            </a:fld>
            <a:endParaRPr lang="en-US" dirty="0"/>
          </a:p>
        </p:txBody>
      </p:sp>
    </p:spTree>
    <p:extLst>
      <p:ext uri="{BB962C8B-B14F-4D97-AF65-F5344CB8AC3E}">
        <p14:creationId xmlns:p14="http://schemas.microsoft.com/office/powerpoint/2010/main" val="575875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A5DFF42-8545-4ADB-848B-FDAEA5EAFCDF}" type="slidenum">
              <a:rPr lang="en-US" smtClean="0"/>
              <a:pPr/>
              <a:t>21</a:t>
            </a:fld>
            <a:endParaRPr lang="en-US" dirty="0"/>
          </a:p>
        </p:txBody>
      </p:sp>
    </p:spTree>
    <p:extLst>
      <p:ext uri="{BB962C8B-B14F-4D97-AF65-F5344CB8AC3E}">
        <p14:creationId xmlns:p14="http://schemas.microsoft.com/office/powerpoint/2010/main" val="2553185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A5DFF42-8545-4ADB-848B-FDAEA5EAFCDF}" type="slidenum">
              <a:rPr lang="en-US" smtClean="0"/>
              <a:pPr/>
              <a:t>22</a:t>
            </a:fld>
            <a:endParaRPr lang="en-US" dirty="0"/>
          </a:p>
        </p:txBody>
      </p:sp>
    </p:spTree>
    <p:extLst>
      <p:ext uri="{BB962C8B-B14F-4D97-AF65-F5344CB8AC3E}">
        <p14:creationId xmlns:p14="http://schemas.microsoft.com/office/powerpoint/2010/main" val="1982647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A5DFF42-8545-4ADB-848B-FDAEA5EAFCDF}" type="slidenum">
              <a:rPr lang="en-US" smtClean="0"/>
              <a:pPr/>
              <a:t>23</a:t>
            </a:fld>
            <a:endParaRPr lang="en-US" dirty="0"/>
          </a:p>
        </p:txBody>
      </p:sp>
    </p:spTree>
    <p:extLst>
      <p:ext uri="{BB962C8B-B14F-4D97-AF65-F5344CB8AC3E}">
        <p14:creationId xmlns:p14="http://schemas.microsoft.com/office/powerpoint/2010/main" val="2914465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A5DFF42-8545-4ADB-848B-FDAEA5EAFCDF}" type="slidenum">
              <a:rPr lang="en-US" smtClean="0"/>
              <a:pPr/>
              <a:t>24</a:t>
            </a:fld>
            <a:endParaRPr lang="en-US" dirty="0"/>
          </a:p>
        </p:txBody>
      </p:sp>
    </p:spTree>
    <p:extLst>
      <p:ext uri="{BB962C8B-B14F-4D97-AF65-F5344CB8AC3E}">
        <p14:creationId xmlns:p14="http://schemas.microsoft.com/office/powerpoint/2010/main" val="28182577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A5DFF42-8545-4ADB-848B-FDAEA5EAFCDF}" type="slidenum">
              <a:rPr lang="en-US" smtClean="0"/>
              <a:pPr/>
              <a:t>25</a:t>
            </a:fld>
            <a:endParaRPr lang="en-US" dirty="0"/>
          </a:p>
        </p:txBody>
      </p:sp>
    </p:spTree>
    <p:extLst>
      <p:ext uri="{BB962C8B-B14F-4D97-AF65-F5344CB8AC3E}">
        <p14:creationId xmlns:p14="http://schemas.microsoft.com/office/powerpoint/2010/main" val="1034518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9154" name="Group 2"/>
          <p:cNvGrpSpPr>
            <a:grpSpLocks/>
          </p:cNvGrpSpPr>
          <p:nvPr userDrawn="1"/>
        </p:nvGrpSpPr>
        <p:grpSpPr bwMode="auto">
          <a:xfrm>
            <a:off x="0" y="0"/>
            <a:ext cx="12192000" cy="6858000"/>
            <a:chOff x="0" y="0"/>
            <a:chExt cx="5760" cy="4320"/>
          </a:xfrm>
        </p:grpSpPr>
        <p:sp>
          <p:nvSpPr>
            <p:cNvPr id="4915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endParaRPr kumimoji="0" lang="el-GR" sz="2400">
                <a:latin typeface="Times New Roman" charset="0"/>
              </a:endParaRPr>
            </a:p>
          </p:txBody>
        </p:sp>
        <p:sp>
          <p:nvSpPr>
            <p:cNvPr id="49156" name="Rectangle 4"/>
            <p:cNvSpPr>
              <a:spLocks noChangeArrowheads="1"/>
            </p:cNvSpPr>
            <p:nvPr/>
          </p:nvSpPr>
          <p:spPr bwMode="hidden">
            <a:xfrm>
              <a:off x="1081" y="935"/>
              <a:ext cx="4679" cy="1726"/>
            </a:xfrm>
            <a:prstGeom prst="rect">
              <a:avLst/>
            </a:prstGeom>
            <a:solidFill>
              <a:schemeClr val="bg2"/>
            </a:solidFill>
            <a:ln w="9525">
              <a:noFill/>
              <a:miter lim="800000"/>
              <a:headEnd/>
              <a:tailEnd/>
            </a:ln>
          </p:spPr>
          <p:txBody>
            <a:bodyPr/>
            <a:lstStyle/>
            <a:p>
              <a:endParaRPr kumimoji="0" lang="el-GR" sz="2400">
                <a:latin typeface="Times New Roman" charset="0"/>
              </a:endParaRPr>
            </a:p>
          </p:txBody>
        </p:sp>
        <p:grpSp>
          <p:nvGrpSpPr>
            <p:cNvPr id="49157" name="Group 5"/>
            <p:cNvGrpSpPr>
              <a:grpSpLocks/>
            </p:cNvGrpSpPr>
            <p:nvPr/>
          </p:nvGrpSpPr>
          <p:grpSpPr bwMode="auto">
            <a:xfrm>
              <a:off x="0" y="1065"/>
              <a:ext cx="1806" cy="1596"/>
              <a:chOff x="0" y="1065"/>
              <a:chExt cx="1806" cy="1596"/>
            </a:xfrm>
          </p:grpSpPr>
          <p:sp>
            <p:nvSpPr>
              <p:cNvPr id="49158" name="Rectangle 6"/>
              <p:cNvSpPr>
                <a:spLocks noChangeArrowheads="1"/>
              </p:cNvSpPr>
              <p:nvPr userDrawn="1"/>
            </p:nvSpPr>
            <p:spPr bwMode="auto">
              <a:xfrm>
                <a:off x="361" y="2257"/>
                <a:ext cx="363" cy="404"/>
              </a:xfrm>
              <a:prstGeom prst="rect">
                <a:avLst/>
              </a:prstGeom>
              <a:solidFill>
                <a:schemeClr val="accent2"/>
              </a:solidFill>
              <a:ln w="9525">
                <a:noFill/>
                <a:miter lim="800000"/>
                <a:headEnd/>
                <a:tailEnd/>
              </a:ln>
            </p:spPr>
            <p:txBody>
              <a:bodyPr/>
              <a:lstStyle/>
              <a:p>
                <a:endParaRPr kumimoji="0" lang="el-GR" sz="2400">
                  <a:latin typeface="Times New Roman" charset="0"/>
                </a:endParaRPr>
              </a:p>
            </p:txBody>
          </p:sp>
          <p:sp>
            <p:nvSpPr>
              <p:cNvPr id="49159" name="Rectangle 7"/>
              <p:cNvSpPr>
                <a:spLocks noChangeArrowheads="1"/>
              </p:cNvSpPr>
              <p:nvPr userDrawn="1"/>
            </p:nvSpPr>
            <p:spPr bwMode="auto">
              <a:xfrm>
                <a:off x="1081" y="1065"/>
                <a:ext cx="362" cy="405"/>
              </a:xfrm>
              <a:prstGeom prst="rect">
                <a:avLst/>
              </a:prstGeom>
              <a:solidFill>
                <a:schemeClr val="folHlink"/>
              </a:solidFill>
              <a:ln w="9525">
                <a:noFill/>
                <a:miter lim="800000"/>
                <a:headEnd/>
                <a:tailEnd/>
              </a:ln>
            </p:spPr>
            <p:txBody>
              <a:bodyPr/>
              <a:lstStyle/>
              <a:p>
                <a:endParaRPr kumimoji="0" lang="el-GR" sz="2400">
                  <a:latin typeface="Times New Roman" charset="0"/>
                </a:endParaRPr>
              </a:p>
            </p:txBody>
          </p:sp>
          <p:sp>
            <p:nvSpPr>
              <p:cNvPr id="49161" name="Rectangle 9"/>
              <p:cNvSpPr>
                <a:spLocks noChangeArrowheads="1"/>
              </p:cNvSpPr>
              <p:nvPr userDrawn="1"/>
            </p:nvSpPr>
            <p:spPr bwMode="auto">
              <a:xfrm>
                <a:off x="719" y="2257"/>
                <a:ext cx="368" cy="404"/>
              </a:xfrm>
              <a:prstGeom prst="rect">
                <a:avLst/>
              </a:prstGeom>
              <a:solidFill>
                <a:schemeClr val="bg2"/>
              </a:solidFill>
              <a:ln w="9525">
                <a:noFill/>
                <a:miter lim="800000"/>
                <a:headEnd/>
                <a:tailEnd/>
              </a:ln>
            </p:spPr>
            <p:txBody>
              <a:bodyPr/>
              <a:lstStyle/>
              <a:p>
                <a:endParaRPr kumimoji="0" lang="el-GR" sz="2400">
                  <a:latin typeface="Times New Roman" charset="0"/>
                </a:endParaRPr>
              </a:p>
            </p:txBody>
          </p:sp>
          <p:sp>
            <p:nvSpPr>
              <p:cNvPr id="49162" name="Rectangle 10"/>
              <p:cNvSpPr>
                <a:spLocks noChangeArrowheads="1"/>
              </p:cNvSpPr>
              <p:nvPr userDrawn="1"/>
            </p:nvSpPr>
            <p:spPr bwMode="auto">
              <a:xfrm>
                <a:off x="1437" y="1065"/>
                <a:ext cx="369" cy="405"/>
              </a:xfrm>
              <a:prstGeom prst="rect">
                <a:avLst/>
              </a:prstGeom>
              <a:solidFill>
                <a:schemeClr val="accent2"/>
              </a:solidFill>
              <a:ln w="9525">
                <a:noFill/>
                <a:miter lim="800000"/>
                <a:headEnd/>
                <a:tailEnd/>
              </a:ln>
            </p:spPr>
            <p:txBody>
              <a:bodyPr/>
              <a:lstStyle/>
              <a:p>
                <a:endParaRPr kumimoji="0" lang="el-GR" sz="2400">
                  <a:latin typeface="Times New Roman" charset="0"/>
                </a:endParaRPr>
              </a:p>
            </p:txBody>
          </p:sp>
          <p:sp>
            <p:nvSpPr>
              <p:cNvPr id="49163" name="Rectangle 11"/>
              <p:cNvSpPr>
                <a:spLocks noChangeArrowheads="1"/>
              </p:cNvSpPr>
              <p:nvPr userDrawn="1"/>
            </p:nvSpPr>
            <p:spPr bwMode="auto">
              <a:xfrm>
                <a:off x="719" y="1464"/>
                <a:ext cx="368" cy="399"/>
              </a:xfrm>
              <a:prstGeom prst="rect">
                <a:avLst/>
              </a:prstGeom>
              <a:solidFill>
                <a:schemeClr val="folHlink"/>
              </a:solidFill>
              <a:ln w="9525">
                <a:noFill/>
                <a:miter lim="800000"/>
                <a:headEnd/>
                <a:tailEnd/>
              </a:ln>
            </p:spPr>
            <p:txBody>
              <a:bodyPr/>
              <a:lstStyle/>
              <a:p>
                <a:endParaRPr kumimoji="0" lang="el-GR" sz="2400">
                  <a:latin typeface="Times New Roman" charset="0"/>
                </a:endParaRPr>
              </a:p>
            </p:txBody>
          </p:sp>
          <p:sp>
            <p:nvSpPr>
              <p:cNvPr id="49164" name="Rectangle 12"/>
              <p:cNvSpPr>
                <a:spLocks noChangeArrowheads="1"/>
              </p:cNvSpPr>
              <p:nvPr userDrawn="1"/>
            </p:nvSpPr>
            <p:spPr bwMode="auto">
              <a:xfrm>
                <a:off x="0" y="1464"/>
                <a:ext cx="367" cy="399"/>
              </a:xfrm>
              <a:prstGeom prst="rect">
                <a:avLst/>
              </a:prstGeom>
              <a:solidFill>
                <a:schemeClr val="bg2"/>
              </a:solidFill>
              <a:ln w="9525">
                <a:noFill/>
                <a:miter lim="800000"/>
                <a:headEnd/>
                <a:tailEnd/>
              </a:ln>
            </p:spPr>
            <p:txBody>
              <a:bodyPr/>
              <a:lstStyle/>
              <a:p>
                <a:endParaRPr kumimoji="0" lang="el-GR" sz="2400">
                  <a:latin typeface="Times New Roman" charset="0"/>
                </a:endParaRPr>
              </a:p>
            </p:txBody>
          </p:sp>
          <p:sp>
            <p:nvSpPr>
              <p:cNvPr id="49165" name="Rectangle 13"/>
              <p:cNvSpPr>
                <a:spLocks noChangeArrowheads="1"/>
              </p:cNvSpPr>
              <p:nvPr userDrawn="1"/>
            </p:nvSpPr>
            <p:spPr bwMode="auto">
              <a:xfrm>
                <a:off x="1081" y="1464"/>
                <a:ext cx="362" cy="399"/>
              </a:xfrm>
              <a:prstGeom prst="rect">
                <a:avLst/>
              </a:prstGeom>
              <a:solidFill>
                <a:schemeClr val="accent2"/>
              </a:solidFill>
              <a:ln w="9525">
                <a:noFill/>
                <a:miter lim="800000"/>
                <a:headEnd/>
                <a:tailEnd/>
              </a:ln>
            </p:spPr>
            <p:txBody>
              <a:bodyPr/>
              <a:lstStyle/>
              <a:p>
                <a:endParaRPr kumimoji="0" lang="el-GR" sz="2400">
                  <a:latin typeface="Times New Roman" charset="0"/>
                </a:endParaRPr>
              </a:p>
            </p:txBody>
          </p:sp>
          <p:sp>
            <p:nvSpPr>
              <p:cNvPr id="49166" name="Rectangle 14"/>
              <p:cNvSpPr>
                <a:spLocks noChangeArrowheads="1"/>
              </p:cNvSpPr>
              <p:nvPr userDrawn="1"/>
            </p:nvSpPr>
            <p:spPr bwMode="auto">
              <a:xfrm>
                <a:off x="361" y="1857"/>
                <a:ext cx="363" cy="406"/>
              </a:xfrm>
              <a:prstGeom prst="rect">
                <a:avLst/>
              </a:prstGeom>
              <a:solidFill>
                <a:schemeClr val="folHlink"/>
              </a:solidFill>
              <a:ln w="9525">
                <a:noFill/>
                <a:miter lim="800000"/>
                <a:headEnd/>
                <a:tailEnd/>
              </a:ln>
            </p:spPr>
            <p:txBody>
              <a:bodyPr/>
              <a:lstStyle/>
              <a:p>
                <a:endParaRPr kumimoji="0" lang="el-GR" sz="2400">
                  <a:latin typeface="Times New Roman" charset="0"/>
                </a:endParaRPr>
              </a:p>
            </p:txBody>
          </p:sp>
          <p:sp>
            <p:nvSpPr>
              <p:cNvPr id="49167" name="Rectangle 15"/>
              <p:cNvSpPr>
                <a:spLocks noChangeArrowheads="1"/>
              </p:cNvSpPr>
              <p:nvPr userDrawn="1"/>
            </p:nvSpPr>
            <p:spPr bwMode="auto">
              <a:xfrm>
                <a:off x="719" y="1857"/>
                <a:ext cx="368" cy="406"/>
              </a:xfrm>
              <a:prstGeom prst="rect">
                <a:avLst/>
              </a:prstGeom>
              <a:solidFill>
                <a:schemeClr val="accent2"/>
              </a:solidFill>
              <a:ln w="9525">
                <a:noFill/>
                <a:miter lim="800000"/>
                <a:headEnd/>
                <a:tailEnd/>
              </a:ln>
            </p:spPr>
            <p:txBody>
              <a:bodyPr/>
              <a:lstStyle/>
              <a:p>
                <a:endParaRPr kumimoji="0" lang="el-GR" sz="2400">
                  <a:latin typeface="Times New Roman" charset="0"/>
                </a:endParaRPr>
              </a:p>
            </p:txBody>
          </p:sp>
        </p:grpSp>
      </p:grpSp>
      <p:sp>
        <p:nvSpPr>
          <p:cNvPr id="49168" name="Rectangle 16"/>
          <p:cNvSpPr>
            <a:spLocks noGrp="1" noChangeArrowheads="1"/>
          </p:cNvSpPr>
          <p:nvPr>
            <p:ph type="dt" sz="half" idx="2"/>
          </p:nvPr>
        </p:nvSpPr>
        <p:spPr>
          <a:xfrm>
            <a:off x="609600" y="6248400"/>
            <a:ext cx="2844800" cy="457200"/>
          </a:xfrm>
        </p:spPr>
        <p:txBody>
          <a:bodyPr/>
          <a:lstStyle>
            <a:lvl1pPr>
              <a:defRPr/>
            </a:lvl1pPr>
          </a:lstStyle>
          <a:p>
            <a:endParaRPr lang="en-US" dirty="0"/>
          </a:p>
        </p:txBody>
      </p:sp>
      <p:sp>
        <p:nvSpPr>
          <p:cNvPr id="49169" name="Rectangle 17"/>
          <p:cNvSpPr>
            <a:spLocks noGrp="1" noChangeArrowheads="1"/>
          </p:cNvSpPr>
          <p:nvPr>
            <p:ph type="ftr" sz="quarter" idx="3"/>
          </p:nvPr>
        </p:nvSpPr>
        <p:spPr/>
        <p:txBody>
          <a:bodyPr/>
          <a:lstStyle>
            <a:lvl1pPr>
              <a:defRPr/>
            </a:lvl1pPr>
          </a:lstStyle>
          <a:p>
            <a:endParaRPr lang="en-US" dirty="0"/>
          </a:p>
        </p:txBody>
      </p:sp>
      <p:sp>
        <p:nvSpPr>
          <p:cNvPr id="49170" name="Rectangle 18"/>
          <p:cNvSpPr>
            <a:spLocks noGrp="1" noChangeArrowheads="1"/>
          </p:cNvSpPr>
          <p:nvPr>
            <p:ph type="sldNum" sz="quarter" idx="4"/>
          </p:nvPr>
        </p:nvSpPr>
        <p:spPr/>
        <p:txBody>
          <a:bodyPr/>
          <a:lstStyle>
            <a:lvl1pPr>
              <a:defRPr/>
            </a:lvl1pPr>
          </a:lstStyle>
          <a:p>
            <a:fld id="{C6B35D84-0E53-471B-B522-B0CB3E38ECBF}" type="slidenum">
              <a:rPr lang="en-US"/>
              <a:pPr/>
              <a:t>‹#›</a:t>
            </a:fld>
            <a:endParaRPr lang="en-US" dirty="0"/>
          </a:p>
        </p:txBody>
      </p:sp>
      <p:sp>
        <p:nvSpPr>
          <p:cNvPr id="49171" name="Rectangle 19"/>
          <p:cNvSpPr>
            <a:spLocks noGrp="1" noChangeArrowheads="1"/>
          </p:cNvSpPr>
          <p:nvPr>
            <p:ph type="ctrTitle"/>
          </p:nvPr>
        </p:nvSpPr>
        <p:spPr>
          <a:xfrm>
            <a:off x="3962400" y="1828800"/>
            <a:ext cx="8026400" cy="2209800"/>
          </a:xfrm>
        </p:spPr>
        <p:txBody>
          <a:bodyPr/>
          <a:lstStyle>
            <a:lvl1pPr>
              <a:defRPr sz="3600">
                <a:solidFill>
                  <a:srgbClr val="FFFFFF"/>
                </a:solidFill>
              </a:defRPr>
            </a:lvl1pPr>
          </a:lstStyle>
          <a:p>
            <a:r>
              <a:rPr lang="en-US" dirty="0"/>
              <a:t>Click to edit Master title style</a:t>
            </a:r>
          </a:p>
        </p:txBody>
      </p:sp>
      <p:sp>
        <p:nvSpPr>
          <p:cNvPr id="49172" name="Rectangle 20"/>
          <p:cNvSpPr>
            <a:spLocks noGrp="1" noChangeArrowheads="1"/>
          </p:cNvSpPr>
          <p:nvPr>
            <p:ph type="subTitle" idx="1"/>
          </p:nvPr>
        </p:nvSpPr>
        <p:spPr>
          <a:xfrm>
            <a:off x="3962400" y="4267200"/>
            <a:ext cx="8026400" cy="1752600"/>
          </a:xfrm>
        </p:spPr>
        <p:txBody>
          <a:bodyPr/>
          <a:lstStyle>
            <a:lvl1pPr marL="0" indent="0">
              <a:buFont typeface="Wingdings" pitchFamily="2" charset="2"/>
              <a:buNone/>
              <a:defRPr sz="3400"/>
            </a:lvl1pPr>
          </a:lstStyle>
          <a:p>
            <a:r>
              <a:rPr lang="en-US" dirty="0"/>
              <a:t>Click to edit Master subtitle style</a:t>
            </a:r>
          </a:p>
        </p:txBody>
      </p:sp>
    </p:spTree>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l-G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Footer Placeholder 3"/>
          <p:cNvSpPr>
            <a:spLocks noGrp="1"/>
          </p:cNvSpPr>
          <p:nvPr>
            <p:ph type="ftr" sz="quarter" idx="10"/>
          </p:nvPr>
        </p:nvSpPr>
        <p:spPr/>
        <p:txBody>
          <a:bodyPr/>
          <a:lstStyle>
            <a:lvl1pPr>
              <a:defRPr/>
            </a:lvl1pPr>
          </a:lstStyle>
          <a:p>
            <a:endParaRPr lang="en-US" dirty="0"/>
          </a:p>
        </p:txBody>
      </p:sp>
      <p:sp>
        <p:nvSpPr>
          <p:cNvPr id="5" name="Slide Number Placeholder 4"/>
          <p:cNvSpPr>
            <a:spLocks noGrp="1"/>
          </p:cNvSpPr>
          <p:nvPr>
            <p:ph type="sldNum" sz="quarter" idx="11"/>
          </p:nvPr>
        </p:nvSpPr>
        <p:spPr/>
        <p:txBody>
          <a:bodyPr/>
          <a:lstStyle>
            <a:lvl1pPr>
              <a:defRPr/>
            </a:lvl1pPr>
          </a:lstStyle>
          <a:p>
            <a:fld id="{AE8B5186-93D1-45E9-9472-BB67843AC401}" type="slidenum">
              <a:rPr lang="en-US"/>
              <a:pPr/>
              <a:t>‹#›</a:t>
            </a:fld>
            <a:endParaRPr lang="en-US" dirty="0"/>
          </a:p>
        </p:txBody>
      </p:sp>
      <p:sp>
        <p:nvSpPr>
          <p:cNvPr id="6" name="Date Placeholder 5"/>
          <p:cNvSpPr>
            <a:spLocks noGrp="1"/>
          </p:cNvSpPr>
          <p:nvPr>
            <p:ph type="dt" sz="half" idx="12"/>
          </p:nvPr>
        </p:nvSpPr>
        <p:spPr/>
        <p:txBody>
          <a:bodyPr/>
          <a:lstStyle>
            <a:lvl1pPr>
              <a:defRPr/>
            </a:lvl1pPr>
          </a:lstStyle>
          <a:p>
            <a:endParaRPr lang="en-US" dirty="0"/>
          </a:p>
        </p:txBody>
      </p:sp>
    </p:spTree>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457200"/>
            <a:ext cx="2743200" cy="5410200"/>
          </a:xfrm>
        </p:spPr>
        <p:txBody>
          <a:bodyPr vert="eaVert"/>
          <a:lstStyle/>
          <a:p>
            <a:r>
              <a:rPr lang="en-US"/>
              <a:t>Click to edit Master title style</a:t>
            </a:r>
            <a:endParaRPr lang="el-GR"/>
          </a:p>
        </p:txBody>
      </p:sp>
      <p:sp>
        <p:nvSpPr>
          <p:cNvPr id="3" name="Vertical Text Placeholder 2"/>
          <p:cNvSpPr>
            <a:spLocks noGrp="1"/>
          </p:cNvSpPr>
          <p:nvPr>
            <p:ph type="body" orient="vert" idx="1"/>
          </p:nvPr>
        </p:nvSpPr>
        <p:spPr>
          <a:xfrm>
            <a:off x="609600" y="457200"/>
            <a:ext cx="80264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Footer Placeholder 3"/>
          <p:cNvSpPr>
            <a:spLocks noGrp="1"/>
          </p:cNvSpPr>
          <p:nvPr>
            <p:ph type="ftr" sz="quarter" idx="10"/>
          </p:nvPr>
        </p:nvSpPr>
        <p:spPr/>
        <p:txBody>
          <a:bodyPr/>
          <a:lstStyle>
            <a:lvl1pPr>
              <a:defRPr/>
            </a:lvl1pPr>
          </a:lstStyle>
          <a:p>
            <a:endParaRPr lang="en-US" dirty="0"/>
          </a:p>
        </p:txBody>
      </p:sp>
      <p:sp>
        <p:nvSpPr>
          <p:cNvPr id="5" name="Slide Number Placeholder 4"/>
          <p:cNvSpPr>
            <a:spLocks noGrp="1"/>
          </p:cNvSpPr>
          <p:nvPr>
            <p:ph type="sldNum" sz="quarter" idx="11"/>
          </p:nvPr>
        </p:nvSpPr>
        <p:spPr/>
        <p:txBody>
          <a:bodyPr/>
          <a:lstStyle>
            <a:lvl1pPr>
              <a:defRPr/>
            </a:lvl1pPr>
          </a:lstStyle>
          <a:p>
            <a:fld id="{85699909-E61A-4E11-94F3-06D923E2344D}" type="slidenum">
              <a:rPr lang="en-US"/>
              <a:pPr/>
              <a:t>‹#›</a:t>
            </a:fld>
            <a:endParaRPr lang="en-US" dirty="0"/>
          </a:p>
        </p:txBody>
      </p:sp>
      <p:sp>
        <p:nvSpPr>
          <p:cNvPr id="6" name="Date Placeholder 5"/>
          <p:cNvSpPr>
            <a:spLocks noGrp="1"/>
          </p:cNvSpPr>
          <p:nvPr>
            <p:ph type="dt" sz="half" idx="12"/>
          </p:nvPr>
        </p:nvSpPr>
        <p:spPr/>
        <p:txBody>
          <a:bodyPr/>
          <a:lstStyle>
            <a:lvl1pPr>
              <a:defRPr/>
            </a:lvl1pPr>
          </a:lstStyle>
          <a:p>
            <a:endParaRPr lang="en-US" dirty="0"/>
          </a:p>
        </p:txBody>
      </p:sp>
    </p:spTree>
  </p:cSld>
  <p:clrMapOvr>
    <a:masterClrMapping/>
  </p:clrMapOvr>
  <p:transition spd="med">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72800" cy="1371600"/>
          </a:xfrm>
        </p:spPr>
        <p:txBody>
          <a:bodyPr/>
          <a:lstStyle/>
          <a:p>
            <a:r>
              <a:rPr lang="en-US"/>
              <a:t>Click to edit Master title style</a:t>
            </a:r>
            <a:endParaRPr lang="el-GR"/>
          </a:p>
        </p:txBody>
      </p:sp>
      <p:sp>
        <p:nvSpPr>
          <p:cNvPr id="3" name="Text Placeholder 2"/>
          <p:cNvSpPr>
            <a:spLocks noGrp="1"/>
          </p:cNvSpPr>
          <p:nvPr>
            <p:ph type="body" sz="half" idx="1"/>
          </p:nvPr>
        </p:nvSpPr>
        <p:spPr>
          <a:xfrm>
            <a:off x="609600" y="1981200"/>
            <a:ext cx="5384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Content Placeholder 3"/>
          <p:cNvSpPr>
            <a:spLocks noGrp="1"/>
          </p:cNvSpPr>
          <p:nvPr>
            <p:ph sz="half" idx="2"/>
          </p:nvPr>
        </p:nvSpPr>
        <p:spPr>
          <a:xfrm>
            <a:off x="6197600" y="1981200"/>
            <a:ext cx="5384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Footer Placeholder 4"/>
          <p:cNvSpPr>
            <a:spLocks noGrp="1"/>
          </p:cNvSpPr>
          <p:nvPr>
            <p:ph type="ftr" sz="quarter" idx="10"/>
          </p:nvPr>
        </p:nvSpPr>
        <p:spPr>
          <a:xfrm>
            <a:off x="4165600" y="6248400"/>
            <a:ext cx="3860800" cy="457200"/>
          </a:xfrm>
        </p:spPr>
        <p:txBody>
          <a:bodyPr/>
          <a:lstStyle>
            <a:lvl1pPr>
              <a:defRPr/>
            </a:lvl1pPr>
          </a:lstStyle>
          <a:p>
            <a:endParaRPr lang="en-US" dirty="0"/>
          </a:p>
        </p:txBody>
      </p:sp>
      <p:sp>
        <p:nvSpPr>
          <p:cNvPr id="6" name="Slide Number Placeholder 5"/>
          <p:cNvSpPr>
            <a:spLocks noGrp="1"/>
          </p:cNvSpPr>
          <p:nvPr>
            <p:ph type="sldNum" sz="quarter" idx="11"/>
          </p:nvPr>
        </p:nvSpPr>
        <p:spPr>
          <a:xfrm>
            <a:off x="8737600" y="6248400"/>
            <a:ext cx="2844800" cy="457200"/>
          </a:xfrm>
        </p:spPr>
        <p:txBody>
          <a:bodyPr/>
          <a:lstStyle>
            <a:lvl1pPr>
              <a:defRPr/>
            </a:lvl1pPr>
          </a:lstStyle>
          <a:p>
            <a:fld id="{04E5358B-F660-485E-A37B-960CB4BC6DD2}" type="slidenum">
              <a:rPr lang="en-US"/>
              <a:pPr/>
              <a:t>‹#›</a:t>
            </a:fld>
            <a:endParaRPr lang="en-US" dirty="0"/>
          </a:p>
        </p:txBody>
      </p:sp>
      <p:sp>
        <p:nvSpPr>
          <p:cNvPr id="7" name="Date Placeholder 6"/>
          <p:cNvSpPr>
            <a:spLocks noGrp="1"/>
          </p:cNvSpPr>
          <p:nvPr>
            <p:ph type="dt" sz="half" idx="12"/>
          </p:nvPr>
        </p:nvSpPr>
        <p:spPr>
          <a:xfrm>
            <a:off x="609600" y="6245225"/>
            <a:ext cx="2844800" cy="476250"/>
          </a:xfrm>
        </p:spPr>
        <p:txBody>
          <a:bodyPr/>
          <a:lstStyle>
            <a:lvl1pPr>
              <a:defRPr/>
            </a:lvl1pPr>
          </a:lstStyle>
          <a:p>
            <a:endParaRPr lang="en-US" dirty="0"/>
          </a:p>
        </p:txBody>
      </p:sp>
    </p:spTree>
  </p:cSld>
  <p:clrMapOvr>
    <a:masterClrMapping/>
  </p:clrMapOvr>
  <p:transition spd="med">
    <p:pull/>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72800" cy="1371600"/>
          </a:xfrm>
        </p:spPr>
        <p:txBody>
          <a:bodyPr/>
          <a:lstStyle/>
          <a:p>
            <a:r>
              <a:rPr lang="en-US"/>
              <a:t>Click to edit Master title style</a:t>
            </a:r>
            <a:endParaRPr lang="el-GR"/>
          </a:p>
        </p:txBody>
      </p:sp>
      <p:sp>
        <p:nvSpPr>
          <p:cNvPr id="3" name="Text Placeholder 2"/>
          <p:cNvSpPr>
            <a:spLocks noGrp="1"/>
          </p:cNvSpPr>
          <p:nvPr>
            <p:ph type="body" sz="half" idx="1"/>
          </p:nvPr>
        </p:nvSpPr>
        <p:spPr>
          <a:xfrm>
            <a:off x="609600" y="1981200"/>
            <a:ext cx="5384800" cy="3886200"/>
          </a:xfrm>
        </p:spPr>
        <p:txBody>
          <a:bodyPr/>
          <a:lstStyle>
            <a:lvl2pPr>
              <a:buFont typeface="Courier New" pitchFamily="49" charset="0"/>
              <a:buChar char="-"/>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l-GR" dirty="0"/>
          </a:p>
        </p:txBody>
      </p:sp>
      <p:sp>
        <p:nvSpPr>
          <p:cNvPr id="4" name="ClipArt Placeholder 3"/>
          <p:cNvSpPr>
            <a:spLocks noGrp="1"/>
          </p:cNvSpPr>
          <p:nvPr>
            <p:ph type="clipArt" sz="half" idx="2"/>
          </p:nvPr>
        </p:nvSpPr>
        <p:spPr>
          <a:xfrm>
            <a:off x="6197600" y="1981200"/>
            <a:ext cx="5384800" cy="3886200"/>
          </a:xfrm>
        </p:spPr>
        <p:txBody>
          <a:bodyPr/>
          <a:lstStyle/>
          <a:p>
            <a:r>
              <a:rPr lang="en-US" dirty="0"/>
              <a:t>Click icon to add clip art</a:t>
            </a:r>
            <a:endParaRPr lang="el-GR"/>
          </a:p>
        </p:txBody>
      </p:sp>
      <p:sp>
        <p:nvSpPr>
          <p:cNvPr id="5" name="Footer Placeholder 4"/>
          <p:cNvSpPr>
            <a:spLocks noGrp="1"/>
          </p:cNvSpPr>
          <p:nvPr>
            <p:ph type="ftr" sz="quarter" idx="10"/>
          </p:nvPr>
        </p:nvSpPr>
        <p:spPr>
          <a:xfrm>
            <a:off x="4165600" y="6248400"/>
            <a:ext cx="3860800" cy="457200"/>
          </a:xfrm>
        </p:spPr>
        <p:txBody>
          <a:bodyPr/>
          <a:lstStyle>
            <a:lvl1pPr>
              <a:defRPr/>
            </a:lvl1pPr>
          </a:lstStyle>
          <a:p>
            <a:endParaRPr lang="en-US" dirty="0"/>
          </a:p>
        </p:txBody>
      </p:sp>
      <p:sp>
        <p:nvSpPr>
          <p:cNvPr id="6" name="Slide Number Placeholder 5"/>
          <p:cNvSpPr>
            <a:spLocks noGrp="1"/>
          </p:cNvSpPr>
          <p:nvPr>
            <p:ph type="sldNum" sz="quarter" idx="11"/>
          </p:nvPr>
        </p:nvSpPr>
        <p:spPr>
          <a:xfrm>
            <a:off x="8737600" y="6248400"/>
            <a:ext cx="2844800" cy="457200"/>
          </a:xfrm>
        </p:spPr>
        <p:txBody>
          <a:bodyPr/>
          <a:lstStyle>
            <a:lvl1pPr>
              <a:defRPr/>
            </a:lvl1pPr>
          </a:lstStyle>
          <a:p>
            <a:fld id="{C006980E-AFD6-4520-BED1-DD2B4ED81124}" type="slidenum">
              <a:rPr lang="en-US"/>
              <a:pPr/>
              <a:t>‹#›</a:t>
            </a:fld>
            <a:endParaRPr lang="en-US" dirty="0"/>
          </a:p>
        </p:txBody>
      </p:sp>
      <p:sp>
        <p:nvSpPr>
          <p:cNvPr id="7" name="Date Placeholder 6"/>
          <p:cNvSpPr>
            <a:spLocks noGrp="1"/>
          </p:cNvSpPr>
          <p:nvPr>
            <p:ph type="dt" sz="half" idx="12"/>
          </p:nvPr>
        </p:nvSpPr>
        <p:spPr>
          <a:xfrm>
            <a:off x="609600" y="6245225"/>
            <a:ext cx="2844800" cy="476250"/>
          </a:xfrm>
        </p:spPr>
        <p:txBody>
          <a:bodyPr/>
          <a:lstStyle>
            <a:lvl1pPr>
              <a:defRPr/>
            </a:lvl1pPr>
          </a:lstStyle>
          <a:p>
            <a:endParaRPr lang="en-US" dirty="0"/>
          </a:p>
        </p:txBody>
      </p:sp>
    </p:spTree>
  </p:cSld>
  <p:clrMapOvr>
    <a:masterClrMapping/>
  </p:clrMapOvr>
  <p:transition spd="med">
    <p:pull/>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72800" cy="1371600"/>
          </a:xfrm>
        </p:spPr>
        <p:txBody>
          <a:bodyPr/>
          <a:lstStyle/>
          <a:p>
            <a:r>
              <a:rPr lang="en-US"/>
              <a:t>Click to edit Master title style</a:t>
            </a:r>
            <a:endParaRPr lang="el-GR"/>
          </a:p>
        </p:txBody>
      </p:sp>
      <p:sp>
        <p:nvSpPr>
          <p:cNvPr id="3" name="ClipArt Placeholder 2"/>
          <p:cNvSpPr>
            <a:spLocks noGrp="1"/>
          </p:cNvSpPr>
          <p:nvPr>
            <p:ph type="clipArt" sz="half" idx="1"/>
          </p:nvPr>
        </p:nvSpPr>
        <p:spPr>
          <a:xfrm>
            <a:off x="609600" y="1981200"/>
            <a:ext cx="5384800" cy="3886200"/>
          </a:xfrm>
        </p:spPr>
        <p:txBody>
          <a:bodyPr/>
          <a:lstStyle/>
          <a:p>
            <a:r>
              <a:rPr lang="en-US" dirty="0"/>
              <a:t>Click icon to add clip art</a:t>
            </a:r>
            <a:endParaRPr lang="el-GR"/>
          </a:p>
        </p:txBody>
      </p:sp>
      <p:sp>
        <p:nvSpPr>
          <p:cNvPr id="4" name="Text Placeholder 3"/>
          <p:cNvSpPr>
            <a:spLocks noGrp="1"/>
          </p:cNvSpPr>
          <p:nvPr>
            <p:ph type="body" sz="half" idx="2"/>
          </p:nvPr>
        </p:nvSpPr>
        <p:spPr>
          <a:xfrm>
            <a:off x="6197600" y="1981200"/>
            <a:ext cx="5384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Footer Placeholder 4"/>
          <p:cNvSpPr>
            <a:spLocks noGrp="1"/>
          </p:cNvSpPr>
          <p:nvPr>
            <p:ph type="ftr" sz="quarter" idx="10"/>
          </p:nvPr>
        </p:nvSpPr>
        <p:spPr>
          <a:xfrm>
            <a:off x="4165600" y="6248400"/>
            <a:ext cx="3860800" cy="457200"/>
          </a:xfrm>
        </p:spPr>
        <p:txBody>
          <a:bodyPr/>
          <a:lstStyle>
            <a:lvl1pPr>
              <a:defRPr/>
            </a:lvl1pPr>
          </a:lstStyle>
          <a:p>
            <a:endParaRPr lang="en-US" dirty="0"/>
          </a:p>
        </p:txBody>
      </p:sp>
      <p:sp>
        <p:nvSpPr>
          <p:cNvPr id="6" name="Slide Number Placeholder 5"/>
          <p:cNvSpPr>
            <a:spLocks noGrp="1"/>
          </p:cNvSpPr>
          <p:nvPr>
            <p:ph type="sldNum" sz="quarter" idx="11"/>
          </p:nvPr>
        </p:nvSpPr>
        <p:spPr>
          <a:xfrm>
            <a:off x="8737600" y="6248400"/>
            <a:ext cx="2844800" cy="457200"/>
          </a:xfrm>
        </p:spPr>
        <p:txBody>
          <a:bodyPr/>
          <a:lstStyle>
            <a:lvl1pPr>
              <a:defRPr/>
            </a:lvl1pPr>
          </a:lstStyle>
          <a:p>
            <a:fld id="{DBA021D0-33A5-4CC9-A71F-2A22A58389AF}" type="slidenum">
              <a:rPr lang="en-US"/>
              <a:pPr/>
              <a:t>‹#›</a:t>
            </a:fld>
            <a:endParaRPr lang="en-US" dirty="0"/>
          </a:p>
        </p:txBody>
      </p:sp>
      <p:sp>
        <p:nvSpPr>
          <p:cNvPr id="7" name="Date Placeholder 6"/>
          <p:cNvSpPr>
            <a:spLocks noGrp="1"/>
          </p:cNvSpPr>
          <p:nvPr>
            <p:ph type="dt" sz="half" idx="12"/>
          </p:nvPr>
        </p:nvSpPr>
        <p:spPr>
          <a:xfrm>
            <a:off x="609600" y="6245225"/>
            <a:ext cx="2844800" cy="476250"/>
          </a:xfrm>
        </p:spPr>
        <p:txBody>
          <a:bodyPr/>
          <a:lstStyle>
            <a:lvl1pPr>
              <a:defRPr/>
            </a:lvl1pPr>
          </a:lstStyle>
          <a:p>
            <a:endParaRPr lang="en-US" dirty="0"/>
          </a:p>
        </p:txBody>
      </p:sp>
    </p:spTree>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72800" cy="811560"/>
          </a:xfrm>
        </p:spPr>
        <p:txBody>
          <a:bodyPr/>
          <a:lstStyle>
            <a:lvl1pPr>
              <a:defRPr sz="2800" b="1">
                <a:solidFill>
                  <a:srgbClr val="990033"/>
                </a:solidFill>
                <a:latin typeface="+mj-lt"/>
              </a:defRPr>
            </a:lvl1pPr>
          </a:lstStyle>
          <a:p>
            <a:r>
              <a:rPr lang="en-US" dirty="0"/>
              <a:t>Click to edit Master title style</a:t>
            </a:r>
            <a:endParaRPr lang="el-GR" dirty="0"/>
          </a:p>
        </p:txBody>
      </p:sp>
      <p:sp>
        <p:nvSpPr>
          <p:cNvPr id="3" name="Content Placeholder 2"/>
          <p:cNvSpPr>
            <a:spLocks noGrp="1"/>
          </p:cNvSpPr>
          <p:nvPr>
            <p:ph idx="1"/>
          </p:nvPr>
        </p:nvSpPr>
        <p:spPr>
          <a:xfrm>
            <a:off x="609600" y="1556792"/>
            <a:ext cx="10972800" cy="4608512"/>
          </a:xfrm>
        </p:spPr>
        <p:txBody>
          <a:bodyPr/>
          <a:lstStyle>
            <a:lvl1pPr>
              <a:lnSpc>
                <a:spcPct val="120000"/>
              </a:lnSpc>
              <a:defRPr sz="2400">
                <a:latin typeface="+mj-lt"/>
              </a:defRPr>
            </a:lvl1pPr>
            <a:lvl2pPr marL="538163" indent="-269875">
              <a:buSzPct val="100000"/>
              <a:buFont typeface="Courier New" pitchFamily="49" charset="0"/>
              <a:buChar char="-"/>
              <a:tabLst>
                <a:tab pos="358775" algn="l"/>
              </a:tabLst>
              <a:defRPr sz="2200">
                <a:latin typeface="+mj-lt"/>
              </a:defRPr>
            </a:lvl2pPr>
            <a:lvl3pPr marL="1143000" indent="-228600">
              <a:buSzPct val="75000"/>
              <a:buFont typeface="Wingdings 3" panose="05040102010807070707" pitchFamily="18" charset="2"/>
              <a:buChar char=""/>
              <a:defRPr sz="2000">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l-GR" dirty="0"/>
          </a:p>
        </p:txBody>
      </p:sp>
      <p:sp>
        <p:nvSpPr>
          <p:cNvPr id="5" name="Slide Number Placeholder 4"/>
          <p:cNvSpPr>
            <a:spLocks noGrp="1"/>
          </p:cNvSpPr>
          <p:nvPr>
            <p:ph type="sldNum" sz="quarter" idx="11"/>
          </p:nvPr>
        </p:nvSpPr>
        <p:spPr/>
        <p:txBody>
          <a:bodyPr/>
          <a:lstStyle>
            <a:lvl1pPr>
              <a:defRPr b="0">
                <a:latin typeface="+mj-lt"/>
                <a:ea typeface="Tahoma" pitchFamily="34" charset="0"/>
                <a:cs typeface="Tahoma" pitchFamily="34" charset="0"/>
              </a:defRPr>
            </a:lvl1pPr>
          </a:lstStyle>
          <a:p>
            <a:fld id="{7254C5A6-8827-4B49-831F-428612C77D7E}" type="slidenum">
              <a:rPr lang="en-US" smtClean="0"/>
              <a:pPr/>
              <a:t>‹#›</a:t>
            </a:fld>
            <a:endParaRPr lang="en-US" dirty="0"/>
          </a:p>
        </p:txBody>
      </p:sp>
    </p:spTree>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endParaRPr lang="el-G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4" name="Footer Placeholder 3"/>
          <p:cNvSpPr>
            <a:spLocks noGrp="1"/>
          </p:cNvSpPr>
          <p:nvPr>
            <p:ph type="ftr" sz="quarter" idx="10"/>
          </p:nvPr>
        </p:nvSpPr>
        <p:spPr/>
        <p:txBody>
          <a:bodyPr/>
          <a:lstStyle>
            <a:lvl1pPr>
              <a:defRPr/>
            </a:lvl1pPr>
          </a:lstStyle>
          <a:p>
            <a:endParaRPr lang="en-US" dirty="0"/>
          </a:p>
        </p:txBody>
      </p:sp>
      <p:sp>
        <p:nvSpPr>
          <p:cNvPr id="5" name="Slide Number Placeholder 4"/>
          <p:cNvSpPr>
            <a:spLocks noGrp="1"/>
          </p:cNvSpPr>
          <p:nvPr>
            <p:ph type="sldNum" sz="quarter" idx="11"/>
          </p:nvPr>
        </p:nvSpPr>
        <p:spPr/>
        <p:txBody>
          <a:bodyPr/>
          <a:lstStyle>
            <a:lvl1pPr>
              <a:defRPr/>
            </a:lvl1pPr>
          </a:lstStyle>
          <a:p>
            <a:fld id="{8C97FFA7-5E9B-4250-A6FD-3B1803523878}" type="slidenum">
              <a:rPr lang="en-US"/>
              <a:pPr/>
              <a:t>‹#›</a:t>
            </a:fld>
            <a:endParaRPr lang="en-US" dirty="0"/>
          </a:p>
        </p:txBody>
      </p:sp>
      <p:sp>
        <p:nvSpPr>
          <p:cNvPr id="6" name="Date Placeholder 5"/>
          <p:cNvSpPr>
            <a:spLocks noGrp="1"/>
          </p:cNvSpPr>
          <p:nvPr>
            <p:ph type="dt" sz="half" idx="12"/>
          </p:nvPr>
        </p:nvSpPr>
        <p:spPr/>
        <p:txBody>
          <a:bodyPr/>
          <a:lstStyle>
            <a:lvl1pPr>
              <a:defRPr/>
            </a:lvl1pPr>
          </a:lstStyle>
          <a:p>
            <a:endParaRPr lang="en-US" dirty="0"/>
          </a:p>
        </p:txBody>
      </p:sp>
    </p:spTree>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l-GR"/>
          </a:p>
        </p:txBody>
      </p:sp>
      <p:sp>
        <p:nvSpPr>
          <p:cNvPr id="3" name="Content Placeholder 2"/>
          <p:cNvSpPr>
            <a:spLocks noGrp="1"/>
          </p:cNvSpPr>
          <p:nvPr>
            <p:ph sz="half" idx="1"/>
          </p:nvPr>
        </p:nvSpPr>
        <p:spPr>
          <a:xfrm>
            <a:off x="609600" y="1981200"/>
            <a:ext cx="53848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l-GR" dirty="0"/>
          </a:p>
        </p:txBody>
      </p:sp>
      <p:sp>
        <p:nvSpPr>
          <p:cNvPr id="4" name="Content Placeholder 3"/>
          <p:cNvSpPr>
            <a:spLocks noGrp="1"/>
          </p:cNvSpPr>
          <p:nvPr>
            <p:ph sz="half" idx="2"/>
          </p:nvPr>
        </p:nvSpPr>
        <p:spPr>
          <a:xfrm>
            <a:off x="6197600" y="1981200"/>
            <a:ext cx="53848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Footer Placeholder 4"/>
          <p:cNvSpPr>
            <a:spLocks noGrp="1"/>
          </p:cNvSpPr>
          <p:nvPr>
            <p:ph type="ftr" sz="quarter" idx="10"/>
          </p:nvPr>
        </p:nvSpPr>
        <p:spPr/>
        <p:txBody>
          <a:bodyPr/>
          <a:lstStyle>
            <a:lvl1pPr>
              <a:defRPr/>
            </a:lvl1pPr>
          </a:lstStyle>
          <a:p>
            <a:endParaRPr lang="en-US" dirty="0"/>
          </a:p>
        </p:txBody>
      </p:sp>
      <p:sp>
        <p:nvSpPr>
          <p:cNvPr id="6" name="Slide Number Placeholder 5"/>
          <p:cNvSpPr>
            <a:spLocks noGrp="1"/>
          </p:cNvSpPr>
          <p:nvPr>
            <p:ph type="sldNum" sz="quarter" idx="11"/>
          </p:nvPr>
        </p:nvSpPr>
        <p:spPr/>
        <p:txBody>
          <a:bodyPr/>
          <a:lstStyle>
            <a:lvl1pPr>
              <a:defRPr/>
            </a:lvl1pPr>
          </a:lstStyle>
          <a:p>
            <a:fld id="{B6253D9B-7422-4F70-A6AF-6E52414CA3E4}" type="slidenum">
              <a:rPr lang="en-US"/>
              <a:pPr/>
              <a:t>‹#›</a:t>
            </a:fld>
            <a:endParaRPr lang="en-US" dirty="0"/>
          </a:p>
        </p:txBody>
      </p:sp>
      <p:sp>
        <p:nvSpPr>
          <p:cNvPr id="7" name="Date Placeholder 6"/>
          <p:cNvSpPr>
            <a:spLocks noGrp="1"/>
          </p:cNvSpPr>
          <p:nvPr>
            <p:ph type="dt" sz="half" idx="12"/>
          </p:nvPr>
        </p:nvSpPr>
        <p:spPr/>
        <p:txBody>
          <a:bodyPr/>
          <a:lstStyle>
            <a:lvl1pPr>
              <a:defRPr/>
            </a:lvl1pPr>
          </a:lstStyle>
          <a:p>
            <a:endParaRPr lang="en-US" dirty="0"/>
          </a:p>
        </p:txBody>
      </p:sp>
    </p:spTree>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l-G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7" name="Footer Placeholder 6"/>
          <p:cNvSpPr>
            <a:spLocks noGrp="1"/>
          </p:cNvSpPr>
          <p:nvPr>
            <p:ph type="ftr" sz="quarter" idx="10"/>
          </p:nvPr>
        </p:nvSpPr>
        <p:spPr/>
        <p:txBody>
          <a:bodyPr/>
          <a:lstStyle>
            <a:lvl1pPr>
              <a:defRPr/>
            </a:lvl1pPr>
          </a:lstStyle>
          <a:p>
            <a:endParaRPr lang="en-US" dirty="0"/>
          </a:p>
        </p:txBody>
      </p:sp>
      <p:sp>
        <p:nvSpPr>
          <p:cNvPr id="8" name="Slide Number Placeholder 7"/>
          <p:cNvSpPr>
            <a:spLocks noGrp="1"/>
          </p:cNvSpPr>
          <p:nvPr>
            <p:ph type="sldNum" sz="quarter" idx="11"/>
          </p:nvPr>
        </p:nvSpPr>
        <p:spPr/>
        <p:txBody>
          <a:bodyPr/>
          <a:lstStyle>
            <a:lvl1pPr>
              <a:defRPr/>
            </a:lvl1pPr>
          </a:lstStyle>
          <a:p>
            <a:fld id="{A587CCAC-EFCA-4094-832E-8F1EEEAC3CFA}" type="slidenum">
              <a:rPr lang="en-US"/>
              <a:pPr/>
              <a:t>‹#›</a:t>
            </a:fld>
            <a:endParaRPr lang="en-US" dirty="0"/>
          </a:p>
        </p:txBody>
      </p:sp>
      <p:sp>
        <p:nvSpPr>
          <p:cNvPr id="9" name="Date Placeholder 8"/>
          <p:cNvSpPr>
            <a:spLocks noGrp="1"/>
          </p:cNvSpPr>
          <p:nvPr>
            <p:ph type="dt" sz="half" idx="12"/>
          </p:nvPr>
        </p:nvSpPr>
        <p:spPr/>
        <p:txBody>
          <a:bodyPr/>
          <a:lstStyle>
            <a:lvl1pPr>
              <a:defRPr/>
            </a:lvl1pPr>
          </a:lstStyle>
          <a:p>
            <a:endParaRPr lang="en-US" dirty="0"/>
          </a:p>
        </p:txBody>
      </p:sp>
    </p:spTree>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l-GR" dirty="0"/>
          </a:p>
        </p:txBody>
      </p:sp>
      <p:sp>
        <p:nvSpPr>
          <p:cNvPr id="3" name="Footer Placeholder 2"/>
          <p:cNvSpPr>
            <a:spLocks noGrp="1"/>
          </p:cNvSpPr>
          <p:nvPr>
            <p:ph type="ftr" sz="quarter" idx="10"/>
          </p:nvPr>
        </p:nvSpPr>
        <p:spPr/>
        <p:txBody>
          <a:bodyPr/>
          <a:lstStyle>
            <a:lvl1pPr>
              <a:defRPr/>
            </a:lvl1pPr>
          </a:lstStyle>
          <a:p>
            <a:endParaRPr lang="en-US" dirty="0"/>
          </a:p>
        </p:txBody>
      </p:sp>
      <p:sp>
        <p:nvSpPr>
          <p:cNvPr id="4" name="Slide Number Placeholder 3"/>
          <p:cNvSpPr>
            <a:spLocks noGrp="1"/>
          </p:cNvSpPr>
          <p:nvPr>
            <p:ph type="sldNum" sz="quarter" idx="11"/>
          </p:nvPr>
        </p:nvSpPr>
        <p:spPr/>
        <p:txBody>
          <a:bodyPr/>
          <a:lstStyle>
            <a:lvl1pPr>
              <a:defRPr/>
            </a:lvl1pPr>
          </a:lstStyle>
          <a:p>
            <a:fld id="{EA727723-C1A7-473C-A3F4-A4AE1FDC638D}" type="slidenum">
              <a:rPr lang="en-US"/>
              <a:pPr/>
              <a:t>‹#›</a:t>
            </a:fld>
            <a:endParaRPr lang="en-US" dirty="0"/>
          </a:p>
        </p:txBody>
      </p:sp>
      <p:sp>
        <p:nvSpPr>
          <p:cNvPr id="5" name="Date Placeholder 4"/>
          <p:cNvSpPr>
            <a:spLocks noGrp="1"/>
          </p:cNvSpPr>
          <p:nvPr>
            <p:ph type="dt" sz="half" idx="12"/>
          </p:nvPr>
        </p:nvSpPr>
        <p:spPr/>
        <p:txBody>
          <a:bodyPr/>
          <a:lstStyle>
            <a:lvl1pPr>
              <a:defRPr/>
            </a:lvl1pPr>
          </a:lstStyle>
          <a:p>
            <a:endParaRPr lang="en-US" dirty="0"/>
          </a:p>
        </p:txBody>
      </p:sp>
    </p:spTree>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endParaRPr lang="en-US" dirty="0"/>
          </a:p>
        </p:txBody>
      </p:sp>
      <p:sp>
        <p:nvSpPr>
          <p:cNvPr id="3" name="Slide Number Placeholder 2"/>
          <p:cNvSpPr>
            <a:spLocks noGrp="1"/>
          </p:cNvSpPr>
          <p:nvPr>
            <p:ph type="sldNum" sz="quarter" idx="11"/>
          </p:nvPr>
        </p:nvSpPr>
        <p:spPr/>
        <p:txBody>
          <a:bodyPr/>
          <a:lstStyle>
            <a:lvl1pPr>
              <a:defRPr/>
            </a:lvl1pPr>
          </a:lstStyle>
          <a:p>
            <a:fld id="{FE2184B5-28D0-48FD-8BDC-3E1DD85E33DF}" type="slidenum">
              <a:rPr lang="en-US"/>
              <a:pPr/>
              <a:t>‹#›</a:t>
            </a:fld>
            <a:endParaRPr lang="en-US" dirty="0"/>
          </a:p>
        </p:txBody>
      </p:sp>
      <p:sp>
        <p:nvSpPr>
          <p:cNvPr id="4" name="Date Placeholder 3"/>
          <p:cNvSpPr>
            <a:spLocks noGrp="1"/>
          </p:cNvSpPr>
          <p:nvPr>
            <p:ph type="dt" sz="half" idx="12"/>
          </p:nvPr>
        </p:nvSpPr>
        <p:spPr/>
        <p:txBody>
          <a:bodyPr/>
          <a:lstStyle>
            <a:lvl1pPr>
              <a:defRPr/>
            </a:lvl1pPr>
          </a:lstStyle>
          <a:p>
            <a:endParaRPr lang="en-US" dirty="0"/>
          </a:p>
        </p:txBody>
      </p:sp>
    </p:spTree>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endParaRPr lang="el-G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endParaRPr lang="en-US" dirty="0"/>
          </a:p>
        </p:txBody>
      </p:sp>
      <p:sp>
        <p:nvSpPr>
          <p:cNvPr id="6" name="Slide Number Placeholder 5"/>
          <p:cNvSpPr>
            <a:spLocks noGrp="1"/>
          </p:cNvSpPr>
          <p:nvPr>
            <p:ph type="sldNum" sz="quarter" idx="11"/>
          </p:nvPr>
        </p:nvSpPr>
        <p:spPr/>
        <p:txBody>
          <a:bodyPr/>
          <a:lstStyle>
            <a:lvl1pPr>
              <a:defRPr/>
            </a:lvl1pPr>
          </a:lstStyle>
          <a:p>
            <a:fld id="{0E9563D6-E52D-4CE2-9E81-83C08F7A7720}" type="slidenum">
              <a:rPr lang="en-US"/>
              <a:pPr/>
              <a:t>‹#›</a:t>
            </a:fld>
            <a:endParaRPr lang="en-US" dirty="0"/>
          </a:p>
        </p:txBody>
      </p:sp>
      <p:sp>
        <p:nvSpPr>
          <p:cNvPr id="7" name="Date Placeholder 6"/>
          <p:cNvSpPr>
            <a:spLocks noGrp="1"/>
          </p:cNvSpPr>
          <p:nvPr>
            <p:ph type="dt" sz="half" idx="12"/>
          </p:nvPr>
        </p:nvSpPr>
        <p:spPr/>
        <p:txBody>
          <a:bodyPr/>
          <a:lstStyle>
            <a:lvl1pPr>
              <a:defRPr/>
            </a:lvl1pPr>
          </a:lstStyle>
          <a:p>
            <a:endParaRPr lang="en-US" dirty="0"/>
          </a:p>
        </p:txBody>
      </p:sp>
    </p:spTree>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l-G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el-G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endParaRPr lang="en-US" dirty="0"/>
          </a:p>
        </p:txBody>
      </p:sp>
      <p:sp>
        <p:nvSpPr>
          <p:cNvPr id="6" name="Slide Number Placeholder 5"/>
          <p:cNvSpPr>
            <a:spLocks noGrp="1"/>
          </p:cNvSpPr>
          <p:nvPr>
            <p:ph type="sldNum" sz="quarter" idx="11"/>
          </p:nvPr>
        </p:nvSpPr>
        <p:spPr/>
        <p:txBody>
          <a:bodyPr/>
          <a:lstStyle>
            <a:lvl1pPr>
              <a:defRPr/>
            </a:lvl1pPr>
          </a:lstStyle>
          <a:p>
            <a:fld id="{3C7A5F0B-10DA-475D-BE30-68ED9F45AADF}" type="slidenum">
              <a:rPr lang="en-US"/>
              <a:pPr/>
              <a:t>‹#›</a:t>
            </a:fld>
            <a:endParaRPr lang="en-US" dirty="0"/>
          </a:p>
        </p:txBody>
      </p:sp>
      <p:sp>
        <p:nvSpPr>
          <p:cNvPr id="7" name="Date Placeholder 6"/>
          <p:cNvSpPr>
            <a:spLocks noGrp="1"/>
          </p:cNvSpPr>
          <p:nvPr>
            <p:ph type="dt" sz="half" idx="12"/>
          </p:nvPr>
        </p:nvSpPr>
        <p:spPr/>
        <p:txBody>
          <a:bodyPr/>
          <a:lstStyle>
            <a:lvl1pPr>
              <a:defRPr/>
            </a:lvl1pPr>
          </a:lstStyle>
          <a:p>
            <a:endParaRPr lang="en-US" dirty="0"/>
          </a:p>
        </p:txBody>
      </p:sp>
    </p:spTree>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8130" name="Rectangle 2"/>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200"/>
            </a:lvl1pPr>
          </a:lstStyle>
          <a:p>
            <a:endParaRPr lang="en-US" dirty="0"/>
          </a:p>
        </p:txBody>
      </p:sp>
      <p:sp>
        <p:nvSpPr>
          <p:cNvPr id="48131" name="Rectangle 3"/>
          <p:cNvSpPr>
            <a:spLocks noGrp="1" noChangeArrowheads="1"/>
          </p:cNvSpPr>
          <p:nvPr>
            <p:ph type="sldNum" sz="quarter" idx="4"/>
          </p:nvPr>
        </p:nvSpPr>
        <p:spPr bwMode="auto">
          <a:xfrm>
            <a:off x="8737600" y="6248400"/>
            <a:ext cx="2844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200">
                <a:latin typeface="Arial Black" pitchFamily="34" charset="0"/>
              </a:defRPr>
            </a:lvl1pPr>
          </a:lstStyle>
          <a:p>
            <a:fld id="{0DC785C0-903C-4F1B-9115-4E67E32E17C1}" type="slidenum">
              <a:rPr lang="en-US"/>
              <a:pPr/>
              <a:t>‹#›</a:t>
            </a:fld>
            <a:endParaRPr lang="en-US" dirty="0"/>
          </a:p>
        </p:txBody>
      </p:sp>
      <p:grpSp>
        <p:nvGrpSpPr>
          <p:cNvPr id="48132" name="Group 4"/>
          <p:cNvGrpSpPr>
            <a:grpSpLocks/>
          </p:cNvGrpSpPr>
          <p:nvPr/>
        </p:nvGrpSpPr>
        <p:grpSpPr bwMode="auto">
          <a:xfrm>
            <a:off x="0" y="0"/>
            <a:ext cx="12192000" cy="546100"/>
            <a:chOff x="0" y="0"/>
            <a:chExt cx="5760" cy="344"/>
          </a:xfrm>
        </p:grpSpPr>
        <p:sp>
          <p:nvSpPr>
            <p:cNvPr id="48133"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endParaRPr kumimoji="0" lang="el-GR" sz="2400">
                <a:latin typeface="Times New Roman" charset="0"/>
              </a:endParaRPr>
            </a:p>
          </p:txBody>
        </p:sp>
        <p:sp>
          <p:nvSpPr>
            <p:cNvPr id="48134"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w="9525">
              <a:noFill/>
              <a:miter lim="800000"/>
              <a:headEnd/>
              <a:tailEnd/>
            </a:ln>
          </p:spPr>
          <p:txBody>
            <a:bodyPr/>
            <a:lstStyle/>
            <a:p>
              <a:endParaRPr kumimoji="0" lang="el-GR" sz="2400">
                <a:latin typeface="Times New Roman" charset="0"/>
              </a:endParaRPr>
            </a:p>
          </p:txBody>
        </p:sp>
        <p:sp>
          <p:nvSpPr>
            <p:cNvPr id="48135" name="Rectangle 7"/>
            <p:cNvSpPr>
              <a:spLocks noChangeArrowheads="1"/>
            </p:cNvSpPr>
            <p:nvPr/>
          </p:nvSpPr>
          <p:spPr bwMode="auto">
            <a:xfrm>
              <a:off x="258" y="85"/>
              <a:ext cx="87" cy="89"/>
            </a:xfrm>
            <a:prstGeom prst="rect">
              <a:avLst/>
            </a:prstGeom>
            <a:solidFill>
              <a:schemeClr val="folHlink"/>
            </a:solidFill>
            <a:ln w="9525">
              <a:noFill/>
              <a:miter lim="800000"/>
              <a:headEnd/>
              <a:tailEnd/>
            </a:ln>
          </p:spPr>
          <p:txBody>
            <a:bodyPr/>
            <a:lstStyle/>
            <a:p>
              <a:endParaRPr kumimoji="0" lang="el-GR">
                <a:solidFill>
                  <a:schemeClr val="hlink"/>
                </a:solidFill>
              </a:endParaRPr>
            </a:p>
          </p:txBody>
        </p:sp>
        <p:sp>
          <p:nvSpPr>
            <p:cNvPr id="48136" name="Rectangle 8"/>
            <p:cNvSpPr>
              <a:spLocks noChangeArrowheads="1"/>
            </p:cNvSpPr>
            <p:nvPr/>
          </p:nvSpPr>
          <p:spPr bwMode="auto">
            <a:xfrm>
              <a:off x="345" y="0"/>
              <a:ext cx="88" cy="87"/>
            </a:xfrm>
            <a:prstGeom prst="rect">
              <a:avLst/>
            </a:prstGeom>
            <a:solidFill>
              <a:schemeClr val="folHlink"/>
            </a:solidFill>
            <a:ln w="9525">
              <a:noFill/>
              <a:miter lim="800000"/>
              <a:headEnd/>
              <a:tailEnd/>
            </a:ln>
          </p:spPr>
          <p:txBody>
            <a:bodyPr/>
            <a:lstStyle/>
            <a:p>
              <a:endParaRPr kumimoji="0" lang="el-GR">
                <a:solidFill>
                  <a:schemeClr val="hlink"/>
                </a:solidFill>
              </a:endParaRPr>
            </a:p>
          </p:txBody>
        </p:sp>
        <p:sp>
          <p:nvSpPr>
            <p:cNvPr id="48137" name="Rectangle 9"/>
            <p:cNvSpPr>
              <a:spLocks noChangeArrowheads="1"/>
            </p:cNvSpPr>
            <p:nvPr/>
          </p:nvSpPr>
          <p:spPr bwMode="auto">
            <a:xfrm>
              <a:off x="345" y="85"/>
              <a:ext cx="88" cy="89"/>
            </a:xfrm>
            <a:prstGeom prst="rect">
              <a:avLst/>
            </a:prstGeom>
            <a:solidFill>
              <a:schemeClr val="accent2"/>
            </a:solidFill>
            <a:ln w="9525">
              <a:noFill/>
              <a:miter lim="800000"/>
              <a:headEnd/>
              <a:tailEnd/>
            </a:ln>
          </p:spPr>
          <p:txBody>
            <a:bodyPr/>
            <a:lstStyle/>
            <a:p>
              <a:endParaRPr kumimoji="0" lang="el-GR">
                <a:solidFill>
                  <a:schemeClr val="accent2"/>
                </a:solidFill>
              </a:endParaRPr>
            </a:p>
          </p:txBody>
        </p:sp>
        <p:sp>
          <p:nvSpPr>
            <p:cNvPr id="48138" name="Rectangle 10"/>
            <p:cNvSpPr>
              <a:spLocks noChangeArrowheads="1"/>
            </p:cNvSpPr>
            <p:nvPr/>
          </p:nvSpPr>
          <p:spPr bwMode="auto">
            <a:xfrm>
              <a:off x="173" y="173"/>
              <a:ext cx="86" cy="87"/>
            </a:xfrm>
            <a:prstGeom prst="rect">
              <a:avLst/>
            </a:prstGeom>
            <a:solidFill>
              <a:schemeClr val="folHlink"/>
            </a:solidFill>
            <a:ln w="9525">
              <a:noFill/>
              <a:miter lim="800000"/>
              <a:headEnd/>
              <a:tailEnd/>
            </a:ln>
          </p:spPr>
          <p:txBody>
            <a:bodyPr/>
            <a:lstStyle/>
            <a:p>
              <a:endParaRPr kumimoji="0" lang="el-GR">
                <a:solidFill>
                  <a:schemeClr val="hlink"/>
                </a:solidFill>
              </a:endParaRPr>
            </a:p>
          </p:txBody>
        </p:sp>
        <p:sp>
          <p:nvSpPr>
            <p:cNvPr id="48139" name="Rectangle 11"/>
            <p:cNvSpPr>
              <a:spLocks noChangeArrowheads="1"/>
            </p:cNvSpPr>
            <p:nvPr/>
          </p:nvSpPr>
          <p:spPr bwMode="auto">
            <a:xfrm>
              <a:off x="83" y="86"/>
              <a:ext cx="89" cy="87"/>
            </a:xfrm>
            <a:prstGeom prst="rect">
              <a:avLst/>
            </a:prstGeom>
            <a:solidFill>
              <a:schemeClr val="bg2"/>
            </a:solidFill>
            <a:ln w="9525">
              <a:noFill/>
              <a:miter lim="800000"/>
              <a:headEnd/>
              <a:tailEnd/>
            </a:ln>
          </p:spPr>
          <p:txBody>
            <a:bodyPr/>
            <a:lstStyle/>
            <a:p>
              <a:endParaRPr kumimoji="0" lang="el-GR" sz="2400">
                <a:latin typeface="Times New Roman" charset="0"/>
              </a:endParaRPr>
            </a:p>
          </p:txBody>
        </p:sp>
        <p:sp>
          <p:nvSpPr>
            <p:cNvPr id="48140" name="Rectangle 12"/>
            <p:cNvSpPr>
              <a:spLocks noChangeArrowheads="1"/>
            </p:cNvSpPr>
            <p:nvPr/>
          </p:nvSpPr>
          <p:spPr bwMode="auto">
            <a:xfrm>
              <a:off x="258" y="171"/>
              <a:ext cx="87" cy="87"/>
            </a:xfrm>
            <a:prstGeom prst="rect">
              <a:avLst/>
            </a:prstGeom>
            <a:solidFill>
              <a:schemeClr val="accent2"/>
            </a:solidFill>
            <a:ln w="9525">
              <a:noFill/>
              <a:miter lim="800000"/>
              <a:headEnd/>
              <a:tailEnd/>
            </a:ln>
          </p:spPr>
          <p:txBody>
            <a:bodyPr/>
            <a:lstStyle/>
            <a:p>
              <a:endParaRPr kumimoji="0" lang="el-GR">
                <a:solidFill>
                  <a:schemeClr val="accent2"/>
                </a:solidFill>
              </a:endParaRPr>
            </a:p>
          </p:txBody>
        </p:sp>
        <p:sp>
          <p:nvSpPr>
            <p:cNvPr id="48141" name="Rectangle 13"/>
            <p:cNvSpPr>
              <a:spLocks noChangeArrowheads="1"/>
            </p:cNvSpPr>
            <p:nvPr/>
          </p:nvSpPr>
          <p:spPr bwMode="auto">
            <a:xfrm>
              <a:off x="173" y="258"/>
              <a:ext cx="86" cy="86"/>
            </a:xfrm>
            <a:prstGeom prst="rect">
              <a:avLst/>
            </a:prstGeom>
            <a:solidFill>
              <a:schemeClr val="accent2"/>
            </a:solidFill>
            <a:ln w="9525">
              <a:noFill/>
              <a:miter lim="800000"/>
              <a:headEnd/>
              <a:tailEnd/>
            </a:ln>
          </p:spPr>
          <p:txBody>
            <a:bodyPr/>
            <a:lstStyle/>
            <a:p>
              <a:endParaRPr kumimoji="0" lang="el-GR">
                <a:solidFill>
                  <a:schemeClr val="accent2"/>
                </a:solidFill>
              </a:endParaRPr>
            </a:p>
          </p:txBody>
        </p:sp>
      </p:grpSp>
      <p:sp>
        <p:nvSpPr>
          <p:cNvPr id="48142" name="Rectangle 14"/>
          <p:cNvSpPr>
            <a:spLocks noGrp="1" noChangeArrowheads="1"/>
          </p:cNvSpPr>
          <p:nvPr>
            <p:ph type="title"/>
          </p:nvPr>
        </p:nvSpPr>
        <p:spPr bwMode="auto">
          <a:xfrm>
            <a:off x="609600" y="457200"/>
            <a:ext cx="10972800" cy="1371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48143" name="Rectangle 15"/>
          <p:cNvSpPr>
            <a:spLocks noGrp="1" noChangeArrowheads="1"/>
          </p:cNvSpPr>
          <p:nvPr>
            <p:ph type="body" idx="1"/>
          </p:nvPr>
        </p:nvSpPr>
        <p:spPr bwMode="auto">
          <a:xfrm>
            <a:off x="609600" y="1981200"/>
            <a:ext cx="10972800" cy="3886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144" name="Rectangle 16"/>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200"/>
            </a:lvl1pPr>
          </a:lstStyle>
          <a:p>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ransition spd="med">
    <p:pull/>
  </p:transition>
  <p:hf hdr="0" ftr="0" dt="0"/>
  <p:txStyles>
    <p:titleStyle>
      <a:lvl1pPr algn="l" rtl="0" eaLnBrk="1" fontAlgn="base" hangingPunct="1">
        <a:spcBef>
          <a:spcPct val="0"/>
        </a:spcBef>
        <a:spcAft>
          <a:spcPct val="0"/>
        </a:spcAft>
        <a:defRPr sz="4400">
          <a:solidFill>
            <a:schemeClr val="tx1"/>
          </a:solidFill>
          <a:latin typeface="+mj-lt"/>
          <a:ea typeface="+mj-ea"/>
          <a:cs typeface="+mj-cs"/>
        </a:defRPr>
      </a:lvl1pPr>
      <a:lvl2pPr algn="l" rtl="0" eaLnBrk="1" fontAlgn="base" hangingPunct="1">
        <a:spcBef>
          <a:spcPct val="0"/>
        </a:spcBef>
        <a:spcAft>
          <a:spcPct val="0"/>
        </a:spcAft>
        <a:defRPr sz="4400">
          <a:solidFill>
            <a:schemeClr val="tx1"/>
          </a:solidFill>
          <a:latin typeface="Arial" charset="0"/>
        </a:defRPr>
      </a:lvl2pPr>
      <a:lvl3pPr algn="l" rtl="0" eaLnBrk="1" fontAlgn="base" hangingPunct="1">
        <a:spcBef>
          <a:spcPct val="0"/>
        </a:spcBef>
        <a:spcAft>
          <a:spcPct val="0"/>
        </a:spcAft>
        <a:defRPr sz="4400">
          <a:solidFill>
            <a:schemeClr val="tx1"/>
          </a:solidFill>
          <a:latin typeface="Arial" charset="0"/>
        </a:defRPr>
      </a:lvl3pPr>
      <a:lvl4pPr algn="l" rtl="0" eaLnBrk="1" fontAlgn="base" hangingPunct="1">
        <a:spcBef>
          <a:spcPct val="0"/>
        </a:spcBef>
        <a:spcAft>
          <a:spcPct val="0"/>
        </a:spcAft>
        <a:defRPr sz="4400">
          <a:solidFill>
            <a:schemeClr val="tx1"/>
          </a:solidFill>
          <a:latin typeface="Arial" charset="0"/>
        </a:defRPr>
      </a:lvl4pPr>
      <a:lvl5pPr algn="l" rtl="0" eaLnBrk="1" fontAlgn="base" hangingPunct="1">
        <a:spcBef>
          <a:spcPct val="0"/>
        </a:spcBef>
        <a:spcAft>
          <a:spcPct val="0"/>
        </a:spcAft>
        <a:defRPr sz="4400">
          <a:solidFill>
            <a:schemeClr val="tx1"/>
          </a:solidFill>
          <a:latin typeface="Arial" charset="0"/>
        </a:defRPr>
      </a:lvl5pPr>
      <a:lvl6pPr marL="457200" algn="l" rtl="0" eaLnBrk="1" fontAlgn="base" hangingPunct="1">
        <a:spcBef>
          <a:spcPct val="0"/>
        </a:spcBef>
        <a:spcAft>
          <a:spcPct val="0"/>
        </a:spcAft>
        <a:defRPr sz="4400">
          <a:solidFill>
            <a:schemeClr val="tx1"/>
          </a:solidFill>
          <a:latin typeface="Arial" charset="0"/>
        </a:defRPr>
      </a:lvl6pPr>
      <a:lvl7pPr marL="914400" algn="l" rtl="0" eaLnBrk="1" fontAlgn="base" hangingPunct="1">
        <a:spcBef>
          <a:spcPct val="0"/>
        </a:spcBef>
        <a:spcAft>
          <a:spcPct val="0"/>
        </a:spcAft>
        <a:defRPr sz="4400">
          <a:solidFill>
            <a:schemeClr val="tx1"/>
          </a:solidFill>
          <a:latin typeface="Arial" charset="0"/>
        </a:defRPr>
      </a:lvl7pPr>
      <a:lvl8pPr marL="1371600" algn="l" rtl="0" eaLnBrk="1" fontAlgn="base" hangingPunct="1">
        <a:spcBef>
          <a:spcPct val="0"/>
        </a:spcBef>
        <a:spcAft>
          <a:spcPct val="0"/>
        </a:spcAft>
        <a:defRPr sz="4400">
          <a:solidFill>
            <a:schemeClr val="tx1"/>
          </a:solidFill>
          <a:latin typeface="Arial" charset="0"/>
        </a:defRPr>
      </a:lvl8pPr>
      <a:lvl9pPr marL="1828800" algn="l" rtl="0" eaLnBrk="1" fontAlgn="base" hangingPunct="1">
        <a:spcBef>
          <a:spcPct val="0"/>
        </a:spcBef>
        <a:spcAft>
          <a:spcPct val="0"/>
        </a:spcAft>
        <a:defRPr sz="4400">
          <a:solidFill>
            <a:schemeClr val="tx1"/>
          </a:solidFill>
          <a:latin typeface="Arial" charset="0"/>
        </a:defRPr>
      </a:lvl9pPr>
    </p:titleStyle>
    <p:bodyStyle>
      <a:lvl1pPr marL="342900" indent="-342900" algn="l" rtl="0" eaLnBrk="1" fontAlgn="base" hangingPunct="1">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2"/>
        </a:buClr>
        <a:buSzPct val="80000"/>
        <a:buFont typeface="Wingdings" pitchFamily="2" charset="2"/>
        <a:buChar char="¨"/>
        <a:defRPr sz="2800">
          <a:solidFill>
            <a:schemeClr val="tx1"/>
          </a:solidFill>
          <a:latin typeface="+mn-lt"/>
        </a:defRPr>
      </a:lvl2pPr>
      <a:lvl3pPr marL="1143000" indent="-228600" algn="l" rtl="0" eaLnBrk="1" fontAlgn="base" hangingPunct="1">
        <a:spcBef>
          <a:spcPct val="20000"/>
        </a:spcBef>
        <a:spcAft>
          <a:spcPct val="0"/>
        </a:spcAft>
        <a:buClr>
          <a:schemeClr val="bg2"/>
        </a:buClr>
        <a:buSzPct val="65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accent2"/>
        </a:buClr>
        <a:buSzPct val="70000"/>
        <a:buFont typeface="Wingdings" pitchFamily="2" charset="2"/>
        <a:buChar char="¨"/>
        <a:defRPr sz="2000">
          <a:solidFill>
            <a:schemeClr val="tx1"/>
          </a:solidFill>
          <a:latin typeface="+mn-lt"/>
        </a:defRPr>
      </a:lvl4pPr>
      <a:lvl5pPr marL="20574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5pPr>
      <a:lvl6pPr marL="25146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emf"/><Relationship Id="rId5" Type="http://schemas.openxmlformats.org/officeDocument/2006/relationships/image" Target="../media/image2.wmf"/><Relationship Id="rId4" Type="http://schemas.openxmlformats.org/officeDocument/2006/relationships/oleObject" Target="../embeddings/oleObject1.bin"/><Relationship Id="rId9" Type="http://schemas.openxmlformats.org/officeDocument/2006/relationships/image" Target="../media/image6.gif"/></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hyperlink" Target="https://app.powerbi.com/view?r=eyJrIjoiMzczMTNlZTUtYTI2OC00Yzc3LThiNTUtYmE5NjNmMTM4ZmUwIiwidCI6ImM1MmVlYWMzLWUwNzctNDMyYy04MWUzLTRiY2JhZjZiOTM1ZSIsImMiOjl9&amp;pageName=ReportSection0134a3f3c4be88106abb"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github.com/eurostat/NLP4Stat/tree/main/Use%20case%20B/Use%20Case%20B%20Query%20builder"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github.com/eurostat/NLP4Stat/tree/main/Use%20case%20B/Use%20Case%20B%20Faceted%20search"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app.powerbi.com/view?r=eyJrIjoiZDU0NDYwZmMtYTcxOC00NjM2LTgxZDQtN2FlNGEzNDk1YmRkIiwidCI6ImM1MmVlYWMzLWUwNzctNDMyYy04MWUzLTRiY2JhZjZiOTM1ZSIsImMiOjl9"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5.png"/><Relationship Id="rId5" Type="http://schemas.openxmlformats.org/officeDocument/2006/relationships/image" Target="../media/image23.png"/><Relationship Id="rId4" Type="http://schemas.openxmlformats.org/officeDocument/2006/relationships/notesSlide" Target="../notesSlides/notesSlide2.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eurostat/NLP4Stat/blob/main/Use%20case%20C/Use%20Case%20C%20Word%20embeddings/GC_Eurostat_word_vectors_identify_datasets_v5_rev_Feb2022.ipynb"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conceptnet.io/"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hyperlink" Target="https://github.com/eurostat/NLP4Stat/tree/main/Use%20case%20C/Use%20Case%20C%20Topic%20modelling%20and%20Word%20embedding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github.com/eurostat/NLP4Stat/tree/main/Use%20case%20C/Use%20Case%20C%20BERT%20model"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deeppavlov.ai/"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github.com/eurostat/NLP4Stat/blob/main/Use%20case%20D/Use_Case_D_DeepPavlov_v2_rev_June2022.ipynb"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eurostat/NLP4Stat"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eurostat/NLP4Stat/tree/main/Knowledge%20Database/Knowledge_graph"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eurostat/NLP4Stat/tree/main/Use%20case%20A/Use%20Case%20A%20Query%20builder"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eurostat/NLP4Stat/tree/main/Use%20case%20A/Use%20Case%20A%20Faceted%20search"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quantos-stat.shinyapps.io/Graphical_exploration_v2/"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ctrTitle"/>
          </p:nvPr>
        </p:nvSpPr>
        <p:spPr>
          <a:xfrm>
            <a:off x="4223792" y="1943329"/>
            <a:ext cx="7511702" cy="1754326"/>
          </a:xfrm>
          <a:noFill/>
          <a:ln/>
        </p:spPr>
        <p:txBody>
          <a:bodyPr wrap="square">
            <a:spAutoFit/>
          </a:bodyPr>
          <a:lstStyle/>
          <a:p>
            <a:r>
              <a:rPr lang="en-GB" b="1" dirty="0">
                <a:solidFill>
                  <a:schemeClr val="bg1"/>
                </a:solidFill>
                <a:effectLst>
                  <a:outerShdw blurRad="38100" dist="38100" dir="2700000" algn="tl">
                    <a:srgbClr val="000000">
                      <a:alpha val="43137"/>
                    </a:srgbClr>
                  </a:outerShdw>
                </a:effectLst>
              </a:rPr>
              <a:t>Evidence-checking &amp; chatbots - exploring new methods for disseminating Eurostat data</a:t>
            </a:r>
            <a:endParaRPr lang="en-GB" dirty="0">
              <a:solidFill>
                <a:schemeClr val="bg1"/>
              </a:solidFill>
            </a:endParaRPr>
          </a:p>
        </p:txBody>
      </p:sp>
      <p:pic>
        <p:nvPicPr>
          <p:cNvPr id="6" name="Picture 5" descr="Quantos Logo"/>
          <p:cNvPicPr/>
          <p:nvPr/>
        </p:nvPicPr>
        <p:blipFill>
          <a:blip r:embed="rId3" cstate="print"/>
          <a:srcRect l="9988" t="7974" r="9988" b="9950"/>
          <a:stretch>
            <a:fillRect/>
          </a:stretch>
        </p:blipFill>
        <p:spPr bwMode="auto">
          <a:xfrm>
            <a:off x="6364526" y="232019"/>
            <a:ext cx="950734" cy="1032867"/>
          </a:xfrm>
          <a:prstGeom prst="rect">
            <a:avLst/>
          </a:prstGeom>
          <a:noFill/>
          <a:ln w="9525">
            <a:noFill/>
            <a:miter lim="800000"/>
            <a:headEnd/>
            <a:tailEnd/>
          </a:ln>
        </p:spPr>
      </p:pic>
      <p:sp>
        <p:nvSpPr>
          <p:cNvPr id="7" name="TextBox 6"/>
          <p:cNvSpPr txBox="1"/>
          <p:nvPr/>
        </p:nvSpPr>
        <p:spPr>
          <a:xfrm flipH="1">
            <a:off x="8832304" y="6309320"/>
            <a:ext cx="3122633" cy="369332"/>
          </a:xfrm>
          <a:prstGeom prst="rect">
            <a:avLst/>
          </a:prstGeom>
          <a:noFill/>
        </p:spPr>
        <p:txBody>
          <a:bodyPr wrap="square" rtlCol="0">
            <a:spAutoFit/>
          </a:bodyPr>
          <a:lstStyle/>
          <a:p>
            <a:pPr algn="r"/>
            <a:r>
              <a:rPr lang="en-US" dirty="0">
                <a:latin typeface="+mn-lt"/>
              </a:rPr>
              <a:t>September</a:t>
            </a:r>
            <a:r>
              <a:rPr lang="el-GR" dirty="0">
                <a:latin typeface="+mn-lt"/>
              </a:rPr>
              <a:t> 20</a:t>
            </a:r>
            <a:r>
              <a:rPr lang="en-US" dirty="0">
                <a:latin typeface="+mn-lt"/>
              </a:rPr>
              <a:t>22</a:t>
            </a:r>
            <a:endParaRPr lang="en-GB" dirty="0">
              <a:latin typeface="+mn-lt"/>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424498090"/>
              </p:ext>
            </p:extLst>
          </p:nvPr>
        </p:nvGraphicFramePr>
        <p:xfrm>
          <a:off x="6451600" y="2667000"/>
          <a:ext cx="914400" cy="198438"/>
        </p:xfrm>
        <a:graphic>
          <a:graphicData uri="http://schemas.openxmlformats.org/presentationml/2006/ole">
            <mc:AlternateContent xmlns:mc="http://schemas.openxmlformats.org/markup-compatibility/2006">
              <mc:Choice xmlns:v="urn:schemas-microsoft-com:vml" Requires="v">
                <p:oleObj name="Equation" r:id="rId4" imgW="914400" imgH="198720" progId="Equation.DSMT4">
                  <p:embed/>
                </p:oleObj>
              </mc:Choice>
              <mc:Fallback>
                <p:oleObj name="Equation" r:id="rId4" imgW="914400" imgH="198720" progId="Equation.DSMT4">
                  <p:embed/>
                  <p:pic>
                    <p:nvPicPr>
                      <p:cNvPr id="0" name=""/>
                      <p:cNvPicPr/>
                      <p:nvPr/>
                    </p:nvPicPr>
                    <p:blipFill>
                      <a:blip r:embed="rId5"/>
                      <a:stretch>
                        <a:fillRect/>
                      </a:stretch>
                    </p:blipFill>
                    <p:spPr>
                      <a:xfrm>
                        <a:off x="6451600" y="2667000"/>
                        <a:ext cx="914400" cy="198438"/>
                      </a:xfrm>
                      <a:prstGeom prst="rect">
                        <a:avLst/>
                      </a:prstGeom>
                    </p:spPr>
                  </p:pic>
                </p:oleObj>
              </mc:Fallback>
            </mc:AlternateContent>
          </a:graphicData>
        </a:graphic>
      </p:graphicFrame>
      <p:pic>
        <p:nvPicPr>
          <p:cNvPr id="5" name="Picture 4"/>
          <p:cNvPicPr>
            <a:picLocks noChangeAspect="1"/>
          </p:cNvPicPr>
          <p:nvPr/>
        </p:nvPicPr>
        <p:blipFill>
          <a:blip r:embed="rId6"/>
          <a:stretch>
            <a:fillRect/>
          </a:stretch>
        </p:blipFill>
        <p:spPr>
          <a:xfrm>
            <a:off x="767408" y="4509120"/>
            <a:ext cx="2664296" cy="1543926"/>
          </a:xfrm>
          <a:prstGeom prst="rect">
            <a:avLst/>
          </a:prstGeom>
        </p:spPr>
      </p:pic>
      <p:pic>
        <p:nvPicPr>
          <p:cNvPr id="3206" name="Picture 134" descr="School of Informatics of AUTh"/>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833549" y="226301"/>
            <a:ext cx="3023091" cy="678904"/>
          </a:xfrm>
          <a:prstGeom prst="rect">
            <a:avLst/>
          </a:prstGeom>
          <a:noFill/>
          <a:extLst>
            <a:ext uri="{909E8E84-426E-40DD-AFC4-6F175D3DCCD1}">
              <a14:hiddenFill xmlns:a14="http://schemas.microsoft.com/office/drawing/2010/main">
                <a:solidFill>
                  <a:srgbClr val="FFFFFF"/>
                </a:solidFill>
              </a14:hiddenFill>
            </a:ext>
          </a:extLst>
        </p:spPr>
      </p:pic>
      <p:pic>
        <p:nvPicPr>
          <p:cNvPr id="3287" name="Picture 215" descr="https://hp.icon-institute.de/wp-content/uploads/2019/02/logo_icon.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87888" y="244590"/>
            <a:ext cx="1036398" cy="103639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partner_flag2"/>
          <p:cNvPicPr/>
          <p:nvPr/>
        </p:nvPicPr>
        <p:blipFill>
          <a:blip r:embed="rId9" cstate="print">
            <a:extLst>
              <a:ext uri="{28A0092B-C50C-407E-A947-70E740481C1C}">
                <a14:useLocalDpi xmlns:a14="http://schemas.microsoft.com/office/drawing/2010/main" val="0"/>
              </a:ext>
            </a:extLst>
          </a:blip>
          <a:srcRect l="11505" r="13274"/>
          <a:stretch>
            <a:fillRect/>
          </a:stretch>
        </p:blipFill>
        <p:spPr>
          <a:xfrm>
            <a:off x="7555501" y="258460"/>
            <a:ext cx="988771" cy="1022579"/>
          </a:xfrm>
          <a:prstGeom prst="rect">
            <a:avLst/>
          </a:prstGeom>
        </p:spPr>
      </p:pic>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72800" cy="379512"/>
          </a:xfrm>
        </p:spPr>
        <p:txBody>
          <a:bodyPr/>
          <a:lstStyle/>
          <a:p>
            <a:r>
              <a:rPr lang="en-US" dirty="0"/>
              <a:t>Use case A </a:t>
            </a:r>
            <a:r>
              <a:rPr lang="en-US" sz="2200" dirty="0"/>
              <a:t>(3)</a:t>
            </a:r>
            <a:endParaRPr lang="en-GB" sz="2200" dirty="0"/>
          </a:p>
        </p:txBody>
      </p:sp>
      <p:sp>
        <p:nvSpPr>
          <p:cNvPr id="4" name="Slide Number Placeholder 3"/>
          <p:cNvSpPr>
            <a:spLocks noGrp="1"/>
          </p:cNvSpPr>
          <p:nvPr>
            <p:ph type="sldNum" sz="quarter" idx="11"/>
          </p:nvPr>
        </p:nvSpPr>
        <p:spPr/>
        <p:txBody>
          <a:bodyPr/>
          <a:lstStyle/>
          <a:p>
            <a:fld id="{7254C5A6-8827-4B49-831F-428612C77D7E}" type="slidenum">
              <a:rPr lang="en-US" smtClean="0">
                <a:latin typeface="+mj-lt"/>
              </a:rPr>
              <a:pPr/>
              <a:t>10</a:t>
            </a:fld>
            <a:endParaRPr lang="en-US" dirty="0">
              <a:latin typeface="+mj-lt"/>
            </a:endParaRPr>
          </a:p>
        </p:txBody>
      </p:sp>
      <p:pic>
        <p:nvPicPr>
          <p:cNvPr id="5" name="BACD7F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288" y="128588"/>
            <a:ext cx="12161837" cy="6599237"/>
          </a:xfrm>
          <a:prstGeom prst="rect">
            <a:avLst/>
          </a:prstGeom>
        </p:spPr>
      </p:pic>
      <p:sp>
        <p:nvSpPr>
          <p:cNvPr id="8" name="TextBox 7"/>
          <p:cNvSpPr txBox="1"/>
          <p:nvPr/>
        </p:nvSpPr>
        <p:spPr>
          <a:xfrm>
            <a:off x="9336361" y="62062"/>
            <a:ext cx="2520280" cy="461665"/>
          </a:xfrm>
          <a:prstGeom prst="rect">
            <a:avLst/>
          </a:prstGeom>
          <a:noFill/>
        </p:spPr>
        <p:txBody>
          <a:bodyPr wrap="square" rtlCol="0">
            <a:spAutoFit/>
          </a:bodyPr>
          <a:lstStyle/>
          <a:p>
            <a:r>
              <a:rPr lang="en-US" sz="2400" b="1" dirty="0">
                <a:solidFill>
                  <a:srgbClr val="990033"/>
                </a:solidFill>
                <a:latin typeface="+mj-lt"/>
              </a:rPr>
              <a:t>A small video</a:t>
            </a:r>
            <a:endParaRPr lang="en-GB" sz="2400" b="1" dirty="0">
              <a:solidFill>
                <a:srgbClr val="990033"/>
              </a:solidFill>
              <a:latin typeface="+mj-lt"/>
            </a:endParaRPr>
          </a:p>
        </p:txBody>
      </p:sp>
      <p:pic>
        <p:nvPicPr>
          <p:cNvPr id="4098" name="Picture 2" descr="Microsoft App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30433" y="457200"/>
            <a:ext cx="1057300" cy="10573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0297957" y="1514500"/>
            <a:ext cx="1552156" cy="400110"/>
          </a:xfrm>
          <a:prstGeom prst="rect">
            <a:avLst/>
          </a:prstGeom>
          <a:noFill/>
        </p:spPr>
        <p:txBody>
          <a:bodyPr wrap="none" rtlCol="0">
            <a:spAutoFit/>
          </a:bodyPr>
          <a:lstStyle/>
          <a:p>
            <a:r>
              <a:rPr lang="en-US" sz="2000" dirty="0">
                <a:latin typeface="+mj-lt"/>
              </a:rPr>
              <a:t>Click to play</a:t>
            </a:r>
            <a:endParaRPr lang="en-GB" sz="2000" dirty="0">
              <a:latin typeface="+mj-lt"/>
            </a:endParaRPr>
          </a:p>
        </p:txBody>
      </p:sp>
    </p:spTree>
    <p:extLst>
      <p:ext uri="{BB962C8B-B14F-4D97-AF65-F5344CB8AC3E}">
        <p14:creationId xmlns:p14="http://schemas.microsoft.com/office/powerpoint/2010/main" val="1518322489"/>
      </p:ext>
    </p:extLst>
  </p:cSld>
  <p:clrMapOvr>
    <a:masterClrMapping/>
  </p:clrMapOvr>
  <p:transition spd="med">
    <p:pull/>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72800" cy="379512"/>
          </a:xfrm>
        </p:spPr>
        <p:txBody>
          <a:bodyPr/>
          <a:lstStyle/>
          <a:p>
            <a:r>
              <a:rPr lang="en-US" dirty="0"/>
              <a:t>Use case A </a:t>
            </a:r>
            <a:r>
              <a:rPr lang="en-US" sz="2200" dirty="0"/>
              <a:t>(4)</a:t>
            </a:r>
            <a:endParaRPr lang="en-GB" sz="2200" dirty="0"/>
          </a:p>
        </p:txBody>
      </p:sp>
      <p:sp>
        <p:nvSpPr>
          <p:cNvPr id="4" name="Slide Number Placeholder 3"/>
          <p:cNvSpPr>
            <a:spLocks noGrp="1"/>
          </p:cNvSpPr>
          <p:nvPr>
            <p:ph type="sldNum" sz="quarter" idx="11"/>
          </p:nvPr>
        </p:nvSpPr>
        <p:spPr/>
        <p:txBody>
          <a:bodyPr/>
          <a:lstStyle/>
          <a:p>
            <a:fld id="{7254C5A6-8827-4B49-831F-428612C77D7E}" type="slidenum">
              <a:rPr lang="en-US" smtClean="0">
                <a:latin typeface="+mj-lt"/>
              </a:rPr>
              <a:pPr/>
              <a:t>11</a:t>
            </a:fld>
            <a:endParaRPr lang="en-US" dirty="0">
              <a:latin typeface="+mj-lt"/>
            </a:endParaRPr>
          </a:p>
        </p:txBody>
      </p:sp>
      <p:sp>
        <p:nvSpPr>
          <p:cNvPr id="7" name="Content Placeholder 2"/>
          <p:cNvSpPr txBox="1">
            <a:spLocks/>
          </p:cNvSpPr>
          <p:nvPr/>
        </p:nvSpPr>
        <p:spPr bwMode="auto">
          <a:xfrm>
            <a:off x="4799856" y="526951"/>
            <a:ext cx="7392144" cy="5040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bg2"/>
              </a:buClr>
              <a:buSzPct val="75000"/>
              <a:buFont typeface="Wingdings" pitchFamily="2" charset="2"/>
              <a:buChar char="n"/>
              <a:defRPr sz="2400">
                <a:solidFill>
                  <a:schemeClr val="tx1"/>
                </a:solidFill>
                <a:latin typeface="+mn-lt"/>
                <a:ea typeface="+mn-ea"/>
                <a:cs typeface="+mn-cs"/>
              </a:defRPr>
            </a:lvl1pPr>
            <a:lvl2pPr marL="538163" indent="-269875" algn="l" rtl="0" eaLnBrk="1" fontAlgn="base" hangingPunct="1">
              <a:spcBef>
                <a:spcPct val="20000"/>
              </a:spcBef>
              <a:spcAft>
                <a:spcPct val="0"/>
              </a:spcAft>
              <a:buClr>
                <a:schemeClr val="accent2"/>
              </a:buClr>
              <a:buSzPct val="100000"/>
              <a:buFont typeface="Courier New" pitchFamily="49" charset="0"/>
              <a:buChar char="-"/>
              <a:tabLst>
                <a:tab pos="358775" algn="l"/>
              </a:tabLst>
              <a:defRPr sz="2200">
                <a:solidFill>
                  <a:schemeClr val="tx1"/>
                </a:solidFill>
                <a:latin typeface="+mn-lt"/>
              </a:defRPr>
            </a:lvl2pPr>
            <a:lvl3pPr marL="1143000" indent="-228600" algn="l" rtl="0" eaLnBrk="1" fontAlgn="base" hangingPunct="1">
              <a:spcBef>
                <a:spcPct val="20000"/>
              </a:spcBef>
              <a:spcAft>
                <a:spcPct val="0"/>
              </a:spcAft>
              <a:buClr>
                <a:schemeClr val="bg2"/>
              </a:buClr>
              <a:buSzPct val="75000"/>
              <a:buFont typeface="Wingdings 3" panose="05040102010807070707" pitchFamily="18" charset="2"/>
              <a:buChar char=""/>
              <a:defRPr sz="2000">
                <a:solidFill>
                  <a:schemeClr val="tx1"/>
                </a:solidFill>
                <a:latin typeface="+mn-lt"/>
              </a:defRPr>
            </a:lvl3pPr>
            <a:lvl4pPr marL="1600200" indent="-228600" algn="l" rtl="0" eaLnBrk="1" fontAlgn="base" hangingPunct="1">
              <a:spcBef>
                <a:spcPct val="20000"/>
              </a:spcBef>
              <a:spcAft>
                <a:spcPct val="0"/>
              </a:spcAft>
              <a:buClr>
                <a:schemeClr val="accent2"/>
              </a:buClr>
              <a:buSzPct val="70000"/>
              <a:buFont typeface="Wingdings" pitchFamily="2" charset="2"/>
              <a:buChar char="¨"/>
              <a:defRPr sz="2000">
                <a:solidFill>
                  <a:schemeClr val="tx1"/>
                </a:solidFill>
                <a:latin typeface="+mn-lt"/>
              </a:defRPr>
            </a:lvl4pPr>
            <a:lvl5pPr marL="20574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5pPr>
            <a:lvl6pPr marL="25146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9pPr>
          </a:lstStyle>
          <a:p>
            <a:pPr marL="268288" lvl="1" indent="0">
              <a:buNone/>
            </a:pPr>
            <a:r>
              <a:rPr lang="en-GB" sz="2000" b="1" dirty="0">
                <a:solidFill>
                  <a:srgbClr val="990033"/>
                </a:solidFill>
                <a:latin typeface="+mj-lt"/>
                <a:cs typeface="Arial" panose="020B0604020202020204" pitchFamily="34" charset="0"/>
              </a:rPr>
              <a:t>Graphical exploration-2</a:t>
            </a:r>
            <a:r>
              <a:rPr lang="en-GB" sz="2000" dirty="0">
                <a:latin typeface="+mj-lt"/>
                <a:cs typeface="Arial" panose="020B0604020202020204" pitchFamily="34" charset="0"/>
              </a:rPr>
              <a:t>: An </a:t>
            </a:r>
            <a:r>
              <a:rPr lang="en-GB" sz="2000" b="1" dirty="0">
                <a:solidFill>
                  <a:srgbClr val="990033"/>
                </a:solidFill>
                <a:latin typeface="+mj-lt"/>
                <a:cs typeface="Arial" panose="020B0604020202020204" pitchFamily="34" charset="0"/>
              </a:rPr>
              <a:t>MS Power BI </a:t>
            </a:r>
            <a:r>
              <a:rPr lang="en-GB" sz="2000" dirty="0">
                <a:latin typeface="+mj-lt"/>
                <a:cs typeface="Arial" panose="020B0604020202020204" pitchFamily="34" charset="0"/>
              </a:rPr>
              <a:t>application</a:t>
            </a:r>
          </a:p>
        </p:txBody>
      </p:sp>
      <p:pic>
        <p:nvPicPr>
          <p:cNvPr id="8" name="Picture 7"/>
          <p:cNvPicPr/>
          <p:nvPr/>
        </p:nvPicPr>
        <p:blipFill rotWithShape="1">
          <a:blip r:embed="rId2"/>
          <a:srcRect r="6063" b="6553"/>
          <a:stretch/>
        </p:blipFill>
        <p:spPr bwMode="auto">
          <a:xfrm>
            <a:off x="2207568" y="961256"/>
            <a:ext cx="9721080" cy="5359152"/>
          </a:xfrm>
          <a:prstGeom prst="rect">
            <a:avLst/>
          </a:prstGeom>
          <a:ln>
            <a:noFill/>
          </a:ln>
          <a:extLst>
            <a:ext uri="{53640926-AAD7-44D8-BBD7-CCE9431645EC}">
              <a14:shadowObscured xmlns:a14="http://schemas.microsoft.com/office/drawing/2010/main"/>
            </a:ext>
          </a:extLst>
        </p:spPr>
      </p:pic>
      <p:sp>
        <p:nvSpPr>
          <p:cNvPr id="9" name="Content Placeholder 2"/>
          <p:cNvSpPr txBox="1">
            <a:spLocks/>
          </p:cNvSpPr>
          <p:nvPr/>
        </p:nvSpPr>
        <p:spPr bwMode="auto">
          <a:xfrm>
            <a:off x="-240704" y="2060848"/>
            <a:ext cx="3240360" cy="21602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bg2"/>
              </a:buClr>
              <a:buSzPct val="75000"/>
              <a:buFont typeface="Wingdings" pitchFamily="2" charset="2"/>
              <a:buChar char="n"/>
              <a:defRPr sz="2400">
                <a:solidFill>
                  <a:schemeClr val="tx1"/>
                </a:solidFill>
                <a:latin typeface="+mn-lt"/>
                <a:ea typeface="+mn-ea"/>
                <a:cs typeface="+mn-cs"/>
              </a:defRPr>
            </a:lvl1pPr>
            <a:lvl2pPr marL="538163" indent="-269875" algn="l" rtl="0" eaLnBrk="1" fontAlgn="base" hangingPunct="1">
              <a:spcBef>
                <a:spcPct val="20000"/>
              </a:spcBef>
              <a:spcAft>
                <a:spcPct val="0"/>
              </a:spcAft>
              <a:buClr>
                <a:schemeClr val="accent2"/>
              </a:buClr>
              <a:buSzPct val="100000"/>
              <a:buFont typeface="Courier New" pitchFamily="49" charset="0"/>
              <a:buChar char="-"/>
              <a:tabLst>
                <a:tab pos="358775" algn="l"/>
              </a:tabLst>
              <a:defRPr sz="2200">
                <a:solidFill>
                  <a:schemeClr val="tx1"/>
                </a:solidFill>
                <a:latin typeface="+mn-lt"/>
              </a:defRPr>
            </a:lvl2pPr>
            <a:lvl3pPr marL="1143000" indent="-228600" algn="l" rtl="0" eaLnBrk="1" fontAlgn="base" hangingPunct="1">
              <a:spcBef>
                <a:spcPct val="20000"/>
              </a:spcBef>
              <a:spcAft>
                <a:spcPct val="0"/>
              </a:spcAft>
              <a:buClr>
                <a:schemeClr val="bg2"/>
              </a:buClr>
              <a:buSzPct val="75000"/>
              <a:buFont typeface="Wingdings 3" panose="05040102010807070707" pitchFamily="18" charset="2"/>
              <a:buChar char=""/>
              <a:defRPr sz="2000">
                <a:solidFill>
                  <a:schemeClr val="tx1"/>
                </a:solidFill>
                <a:latin typeface="+mn-lt"/>
              </a:defRPr>
            </a:lvl3pPr>
            <a:lvl4pPr marL="1600200" indent="-228600" algn="l" rtl="0" eaLnBrk="1" fontAlgn="base" hangingPunct="1">
              <a:spcBef>
                <a:spcPct val="20000"/>
              </a:spcBef>
              <a:spcAft>
                <a:spcPct val="0"/>
              </a:spcAft>
              <a:buClr>
                <a:schemeClr val="accent2"/>
              </a:buClr>
              <a:buSzPct val="70000"/>
              <a:buFont typeface="Wingdings" pitchFamily="2" charset="2"/>
              <a:buChar char="¨"/>
              <a:defRPr sz="2000">
                <a:solidFill>
                  <a:schemeClr val="tx1"/>
                </a:solidFill>
                <a:latin typeface="+mn-lt"/>
              </a:defRPr>
            </a:lvl4pPr>
            <a:lvl5pPr marL="20574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5pPr>
            <a:lvl6pPr marL="25146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9pPr>
          </a:lstStyle>
          <a:p>
            <a:pPr lvl="1"/>
            <a:r>
              <a:rPr lang="en-US" sz="2000" dirty="0">
                <a:latin typeface="+mj-lt"/>
                <a:cs typeface="Arial" panose="020B0604020202020204" pitchFamily="34" charset="0"/>
              </a:rPr>
              <a:t>Again exploring SE articles</a:t>
            </a:r>
            <a:endParaRPr lang="en-GB" sz="2000" dirty="0">
              <a:latin typeface="+mj-lt"/>
              <a:cs typeface="Arial" panose="020B0604020202020204" pitchFamily="34" charset="0"/>
            </a:endParaRPr>
          </a:p>
          <a:p>
            <a:pPr lvl="1"/>
            <a:r>
              <a:rPr lang="en-GB" sz="2000" dirty="0">
                <a:latin typeface="+mj-lt"/>
                <a:cs typeface="Arial" panose="020B0604020202020204" pitchFamily="34" charset="0"/>
              </a:rPr>
              <a:t>Many more capabilities</a:t>
            </a:r>
          </a:p>
          <a:p>
            <a:pPr lvl="1"/>
            <a:r>
              <a:rPr lang="en-US" sz="2000" dirty="0">
                <a:latin typeface="+mj-lt"/>
                <a:cs typeface="Arial" panose="020B0604020202020204" pitchFamily="34" charset="0"/>
              </a:rPr>
              <a:t>A temporary link to an online version </a:t>
            </a:r>
            <a:r>
              <a:rPr lang="en-US" sz="2000" dirty="0">
                <a:latin typeface="+mj-lt"/>
                <a:cs typeface="Arial" panose="020B0604020202020204" pitchFamily="34" charset="0"/>
                <a:hlinkClick r:id="rId3"/>
              </a:rPr>
              <a:t>here</a:t>
            </a:r>
            <a:endParaRPr lang="en-US" sz="2000" dirty="0">
              <a:latin typeface="+mj-lt"/>
              <a:cs typeface="Arial" panose="020B0604020202020204" pitchFamily="34" charset="0"/>
            </a:endParaRPr>
          </a:p>
          <a:p>
            <a:pPr lvl="1"/>
            <a:endParaRPr lang="en-GB" sz="2000" dirty="0">
              <a:latin typeface="+mj-lt"/>
              <a:cs typeface="Arial" panose="020B0604020202020204" pitchFamily="34" charset="0"/>
            </a:endParaRPr>
          </a:p>
        </p:txBody>
      </p:sp>
    </p:spTree>
    <p:extLst>
      <p:ext uri="{BB962C8B-B14F-4D97-AF65-F5344CB8AC3E}">
        <p14:creationId xmlns:p14="http://schemas.microsoft.com/office/powerpoint/2010/main" val="1927599851"/>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72800" cy="379512"/>
          </a:xfrm>
        </p:spPr>
        <p:txBody>
          <a:bodyPr/>
          <a:lstStyle/>
          <a:p>
            <a:r>
              <a:rPr lang="en-US" dirty="0"/>
              <a:t>Use case A </a:t>
            </a:r>
            <a:r>
              <a:rPr lang="en-US" sz="2200" dirty="0"/>
              <a:t>(5)</a:t>
            </a:r>
            <a:endParaRPr lang="en-GB" sz="2200" dirty="0"/>
          </a:p>
        </p:txBody>
      </p:sp>
      <p:sp>
        <p:nvSpPr>
          <p:cNvPr id="4" name="Slide Number Placeholder 3"/>
          <p:cNvSpPr>
            <a:spLocks noGrp="1"/>
          </p:cNvSpPr>
          <p:nvPr>
            <p:ph type="sldNum" sz="quarter" idx="11"/>
          </p:nvPr>
        </p:nvSpPr>
        <p:spPr/>
        <p:txBody>
          <a:bodyPr/>
          <a:lstStyle/>
          <a:p>
            <a:fld id="{7254C5A6-8827-4B49-831F-428612C77D7E}" type="slidenum">
              <a:rPr lang="en-US" smtClean="0">
                <a:latin typeface="+mj-lt"/>
              </a:rPr>
              <a:pPr/>
              <a:t>12</a:t>
            </a:fld>
            <a:endParaRPr lang="en-US" dirty="0">
              <a:latin typeface="+mj-lt"/>
            </a:endParaRPr>
          </a:p>
        </p:txBody>
      </p:sp>
      <p:pic>
        <p:nvPicPr>
          <p:cNvPr id="3" name="Picture 2"/>
          <p:cNvPicPr>
            <a:picLocks noChangeAspect="1"/>
          </p:cNvPicPr>
          <p:nvPr/>
        </p:nvPicPr>
        <p:blipFill>
          <a:blip r:embed="rId2"/>
          <a:stretch>
            <a:fillRect/>
          </a:stretch>
        </p:blipFill>
        <p:spPr>
          <a:xfrm>
            <a:off x="767408" y="951316"/>
            <a:ext cx="9482856" cy="5890544"/>
          </a:xfrm>
          <a:prstGeom prst="rect">
            <a:avLst/>
          </a:prstGeom>
        </p:spPr>
      </p:pic>
    </p:spTree>
    <p:extLst>
      <p:ext uri="{BB962C8B-B14F-4D97-AF65-F5344CB8AC3E}">
        <p14:creationId xmlns:p14="http://schemas.microsoft.com/office/powerpoint/2010/main" val="3906284526"/>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72800" cy="379512"/>
          </a:xfrm>
        </p:spPr>
        <p:txBody>
          <a:bodyPr/>
          <a:lstStyle/>
          <a:p>
            <a:r>
              <a:rPr lang="en-US" dirty="0"/>
              <a:t>Use case A </a:t>
            </a:r>
            <a:r>
              <a:rPr lang="en-US" sz="2200" dirty="0"/>
              <a:t>(6)</a:t>
            </a:r>
            <a:endParaRPr lang="en-GB" sz="2200" dirty="0"/>
          </a:p>
        </p:txBody>
      </p:sp>
      <p:sp>
        <p:nvSpPr>
          <p:cNvPr id="4" name="Slide Number Placeholder 3"/>
          <p:cNvSpPr>
            <a:spLocks noGrp="1"/>
          </p:cNvSpPr>
          <p:nvPr>
            <p:ph type="sldNum" sz="quarter" idx="11"/>
          </p:nvPr>
        </p:nvSpPr>
        <p:spPr/>
        <p:txBody>
          <a:bodyPr/>
          <a:lstStyle/>
          <a:p>
            <a:fld id="{7254C5A6-8827-4B49-831F-428612C77D7E}" type="slidenum">
              <a:rPr lang="en-US" smtClean="0"/>
              <a:pPr/>
              <a:t>13</a:t>
            </a:fld>
            <a:endParaRPr lang="en-US" dirty="0"/>
          </a:p>
        </p:txBody>
      </p:sp>
      <p:sp>
        <p:nvSpPr>
          <p:cNvPr id="9" name="Content Placeholder 2"/>
          <p:cNvSpPr txBox="1">
            <a:spLocks/>
          </p:cNvSpPr>
          <p:nvPr/>
        </p:nvSpPr>
        <p:spPr bwMode="auto">
          <a:xfrm>
            <a:off x="8472264" y="1033264"/>
            <a:ext cx="3593432" cy="531295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bg2"/>
              </a:buClr>
              <a:buSzPct val="75000"/>
              <a:buFont typeface="Wingdings" pitchFamily="2" charset="2"/>
              <a:buChar char="n"/>
              <a:defRPr sz="2400">
                <a:solidFill>
                  <a:schemeClr val="tx1"/>
                </a:solidFill>
                <a:latin typeface="+mn-lt"/>
                <a:ea typeface="+mn-ea"/>
                <a:cs typeface="+mn-cs"/>
              </a:defRPr>
            </a:lvl1pPr>
            <a:lvl2pPr marL="538163" indent="-269875" algn="l" rtl="0" eaLnBrk="1" fontAlgn="base" hangingPunct="1">
              <a:spcBef>
                <a:spcPct val="20000"/>
              </a:spcBef>
              <a:spcAft>
                <a:spcPct val="0"/>
              </a:spcAft>
              <a:buClr>
                <a:schemeClr val="accent2"/>
              </a:buClr>
              <a:buSzPct val="100000"/>
              <a:buFont typeface="Courier New" pitchFamily="49" charset="0"/>
              <a:buChar char="-"/>
              <a:tabLst>
                <a:tab pos="358775" algn="l"/>
              </a:tabLst>
              <a:defRPr sz="2200">
                <a:solidFill>
                  <a:schemeClr val="tx1"/>
                </a:solidFill>
                <a:latin typeface="+mn-lt"/>
              </a:defRPr>
            </a:lvl2pPr>
            <a:lvl3pPr marL="1143000" indent="-228600" algn="l" rtl="0" eaLnBrk="1" fontAlgn="base" hangingPunct="1">
              <a:spcBef>
                <a:spcPct val="20000"/>
              </a:spcBef>
              <a:spcAft>
                <a:spcPct val="0"/>
              </a:spcAft>
              <a:buClr>
                <a:schemeClr val="bg2"/>
              </a:buClr>
              <a:buSzPct val="75000"/>
              <a:buFont typeface="Wingdings 3" panose="05040102010807070707" pitchFamily="18" charset="2"/>
              <a:buChar char=""/>
              <a:defRPr sz="2000">
                <a:solidFill>
                  <a:schemeClr val="tx1"/>
                </a:solidFill>
                <a:latin typeface="+mn-lt"/>
              </a:defRPr>
            </a:lvl3pPr>
            <a:lvl4pPr marL="1600200" indent="-228600" algn="l" rtl="0" eaLnBrk="1" fontAlgn="base" hangingPunct="1">
              <a:spcBef>
                <a:spcPct val="20000"/>
              </a:spcBef>
              <a:spcAft>
                <a:spcPct val="0"/>
              </a:spcAft>
              <a:buClr>
                <a:schemeClr val="accent2"/>
              </a:buClr>
              <a:buSzPct val="70000"/>
              <a:buFont typeface="Wingdings" pitchFamily="2" charset="2"/>
              <a:buChar char="¨"/>
              <a:defRPr sz="2000">
                <a:solidFill>
                  <a:schemeClr val="tx1"/>
                </a:solidFill>
                <a:latin typeface="+mn-lt"/>
              </a:defRPr>
            </a:lvl4pPr>
            <a:lvl5pPr marL="20574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5pPr>
            <a:lvl6pPr marL="25146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9pPr>
          </a:lstStyle>
          <a:p>
            <a:pPr marL="268288" lvl="1" indent="0">
              <a:buNone/>
            </a:pPr>
            <a:r>
              <a:rPr lang="en-US" sz="2000" dirty="0">
                <a:latin typeface="+mj-lt"/>
                <a:cs typeface="Arial" panose="020B0604020202020204" pitchFamily="34" charset="0"/>
              </a:rPr>
              <a:t>Also uses the results of </a:t>
            </a:r>
            <a:r>
              <a:rPr lang="en-US" sz="2000" u="sng" dirty="0">
                <a:latin typeface="+mj-lt"/>
                <a:cs typeface="Arial" panose="020B0604020202020204" pitchFamily="34" charset="0"/>
              </a:rPr>
              <a:t>topic modelling</a:t>
            </a:r>
            <a:r>
              <a:rPr lang="en-US" sz="2000" dirty="0">
                <a:latin typeface="+mj-lt"/>
                <a:cs typeface="Arial" panose="020B0604020202020204" pitchFamily="34" charset="0"/>
              </a:rPr>
              <a:t>:</a:t>
            </a:r>
          </a:p>
          <a:p>
            <a:pPr lvl="1"/>
            <a:r>
              <a:rPr lang="en-US" sz="2000" dirty="0">
                <a:latin typeface="+mj-lt"/>
                <a:cs typeface="Arial" panose="020B0604020202020204" pitchFamily="34" charset="0"/>
              </a:rPr>
              <a:t>Extract ‘topics’ – thematic areas from a corpus (here, SE articles) so that each text is a weighted sum of the topics and each topic is a weighted sum of the words</a:t>
            </a:r>
          </a:p>
          <a:p>
            <a:pPr lvl="1"/>
            <a:r>
              <a:rPr lang="en-US" sz="2000" dirty="0">
                <a:latin typeface="+mj-lt"/>
                <a:cs typeface="Arial" panose="020B0604020202020204" pitchFamily="34" charset="0"/>
              </a:rPr>
              <a:t>The topics are subject to human interpretation</a:t>
            </a:r>
          </a:p>
          <a:p>
            <a:pPr lvl="1"/>
            <a:r>
              <a:rPr lang="en-US" sz="2000" dirty="0">
                <a:latin typeface="+mj-lt"/>
                <a:cs typeface="Arial" panose="020B0604020202020204" pitchFamily="34" charset="0"/>
              </a:rPr>
              <a:t>Derived relationships (</a:t>
            </a:r>
            <a:r>
              <a:rPr lang="en-US" sz="2000" u="sng" dirty="0">
                <a:latin typeface="+mj-lt"/>
                <a:cs typeface="Arial" panose="020B0604020202020204" pitchFamily="34" charset="0"/>
              </a:rPr>
              <a:t>not</a:t>
            </a:r>
            <a:r>
              <a:rPr lang="en-US" sz="2000" dirty="0">
                <a:latin typeface="+mj-lt"/>
                <a:cs typeface="Arial" panose="020B0604020202020204" pitchFamily="34" charset="0"/>
              </a:rPr>
              <a:t> in existing content): example of </a:t>
            </a:r>
            <a:r>
              <a:rPr lang="en-US" sz="2000" u="sng" dirty="0">
                <a:latin typeface="+mj-lt"/>
                <a:cs typeface="Arial" panose="020B0604020202020204" pitchFamily="34" charset="0"/>
              </a:rPr>
              <a:t>enrichment</a:t>
            </a:r>
            <a:endParaRPr lang="en-GB" sz="2000" u="sng" dirty="0">
              <a:latin typeface="+mj-lt"/>
              <a:cs typeface="Arial" panose="020B0604020202020204" pitchFamily="34" charset="0"/>
            </a:endParaRPr>
          </a:p>
        </p:txBody>
      </p:sp>
      <p:pic>
        <p:nvPicPr>
          <p:cNvPr id="10" name="Picture 9"/>
          <p:cNvPicPr/>
          <p:nvPr/>
        </p:nvPicPr>
        <p:blipFill rotWithShape="1">
          <a:blip r:embed="rId2"/>
          <a:srcRect l="4837" r="7296" b="7946"/>
          <a:stretch/>
        </p:blipFill>
        <p:spPr bwMode="auto">
          <a:xfrm>
            <a:off x="0" y="1124744"/>
            <a:ext cx="8640960" cy="5221472"/>
          </a:xfrm>
          <a:prstGeom prst="rect">
            <a:avLst/>
          </a:prstGeom>
          <a:ln>
            <a:noFill/>
          </a:ln>
          <a:extLst>
            <a:ext uri="{53640926-AAD7-44D8-BBD7-CCE9431645EC}">
              <a14:shadowObscured xmlns:a14="http://schemas.microsoft.com/office/drawing/2010/main"/>
            </a:ext>
          </a:extLst>
        </p:spPr>
      </p:pic>
      <p:sp>
        <p:nvSpPr>
          <p:cNvPr id="3" name="Rectangle 2"/>
          <p:cNvSpPr/>
          <p:nvPr/>
        </p:nvSpPr>
        <p:spPr>
          <a:xfrm>
            <a:off x="588924" y="6346216"/>
            <a:ext cx="7973721" cy="430887"/>
          </a:xfrm>
          <a:prstGeom prst="rect">
            <a:avLst/>
          </a:prstGeom>
        </p:spPr>
        <p:txBody>
          <a:bodyPr wrap="none">
            <a:spAutoFit/>
          </a:bodyPr>
          <a:lstStyle/>
          <a:p>
            <a:r>
              <a:rPr lang="en-GB" sz="2200" dirty="0">
                <a:latin typeface="+mj-lt"/>
                <a:ea typeface="Tahoma" panose="020B0604030504040204" pitchFamily="34" charset="0"/>
                <a:cs typeface="Tahoma" panose="020B0604030504040204" pitchFamily="34" charset="0"/>
              </a:rPr>
              <a:t>Topic selected: ‘Water resources and sustainable development’</a:t>
            </a:r>
          </a:p>
        </p:txBody>
      </p:sp>
      <p:sp>
        <p:nvSpPr>
          <p:cNvPr id="5" name="TextBox 4"/>
          <p:cNvSpPr txBox="1"/>
          <p:nvPr/>
        </p:nvSpPr>
        <p:spPr>
          <a:xfrm>
            <a:off x="4219341" y="426730"/>
            <a:ext cx="7472430" cy="400110"/>
          </a:xfrm>
          <a:prstGeom prst="rect">
            <a:avLst/>
          </a:prstGeom>
          <a:noFill/>
        </p:spPr>
        <p:txBody>
          <a:bodyPr wrap="none" rtlCol="0">
            <a:spAutoFit/>
          </a:bodyPr>
          <a:lstStyle/>
          <a:p>
            <a:r>
              <a:rPr lang="en-US" sz="2000" dirty="0">
                <a:latin typeface="+mj-lt"/>
              </a:rPr>
              <a:t>Closeness of the selected topic with the themes and sub-themes</a:t>
            </a:r>
            <a:endParaRPr lang="en-GB" sz="2000" dirty="0">
              <a:latin typeface="+mj-lt"/>
            </a:endParaRPr>
          </a:p>
        </p:txBody>
      </p:sp>
      <p:sp>
        <p:nvSpPr>
          <p:cNvPr id="6" name="Down Arrow 5"/>
          <p:cNvSpPr/>
          <p:nvPr/>
        </p:nvSpPr>
        <p:spPr bwMode="auto">
          <a:xfrm>
            <a:off x="5951984" y="887542"/>
            <a:ext cx="504056" cy="597242"/>
          </a:xfrm>
          <a:prstGeom prst="downArrow">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GB" sz="18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844328044"/>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72800" cy="705200"/>
          </a:xfrm>
        </p:spPr>
        <p:txBody>
          <a:bodyPr/>
          <a:lstStyle/>
          <a:p>
            <a:r>
              <a:rPr lang="en-US" dirty="0"/>
              <a:t>Use case B </a:t>
            </a:r>
            <a:r>
              <a:rPr lang="en-US" sz="2200" dirty="0"/>
              <a:t>(1)</a:t>
            </a:r>
            <a:r>
              <a:rPr lang="en-US" sz="2400" dirty="0"/>
              <a:t>:</a:t>
            </a:r>
            <a:r>
              <a:rPr lang="en-US" sz="2200" dirty="0"/>
              <a:t> </a:t>
            </a:r>
            <a:r>
              <a:rPr lang="en-GB" sz="2400" dirty="0"/>
              <a:t>‘Information retrieval’ – Linking official statistics assets to external sources of information</a:t>
            </a:r>
          </a:p>
        </p:txBody>
      </p:sp>
      <p:sp>
        <p:nvSpPr>
          <p:cNvPr id="3" name="Content Placeholder 2"/>
          <p:cNvSpPr>
            <a:spLocks noGrp="1"/>
          </p:cNvSpPr>
          <p:nvPr>
            <p:ph idx="1"/>
          </p:nvPr>
        </p:nvSpPr>
        <p:spPr>
          <a:xfrm>
            <a:off x="47328" y="1268760"/>
            <a:ext cx="11103024" cy="970456"/>
          </a:xfrm>
        </p:spPr>
        <p:txBody>
          <a:bodyPr/>
          <a:lstStyle/>
          <a:p>
            <a:pPr>
              <a:lnSpc>
                <a:spcPct val="100000"/>
              </a:lnSpc>
            </a:pPr>
            <a:r>
              <a:rPr lang="en-GB" sz="2200" u="sng" dirty="0"/>
              <a:t>Objective</a:t>
            </a:r>
            <a:r>
              <a:rPr lang="en-GB" sz="2200" dirty="0"/>
              <a:t>: link Eurostat data assets to external data sources in order to query or explore unstructured data from external organisations - we focused on the OECD Glossary of Statistical Terms</a:t>
            </a:r>
          </a:p>
        </p:txBody>
      </p:sp>
      <p:sp>
        <p:nvSpPr>
          <p:cNvPr id="4" name="Slide Number Placeholder 3"/>
          <p:cNvSpPr>
            <a:spLocks noGrp="1"/>
          </p:cNvSpPr>
          <p:nvPr>
            <p:ph type="sldNum" sz="quarter" idx="11"/>
          </p:nvPr>
        </p:nvSpPr>
        <p:spPr/>
        <p:txBody>
          <a:bodyPr/>
          <a:lstStyle/>
          <a:p>
            <a:fld id="{7254C5A6-8827-4B49-831F-428612C77D7E}" type="slidenum">
              <a:rPr lang="en-US" smtClean="0"/>
              <a:pPr/>
              <a:t>14</a:t>
            </a:fld>
            <a:endParaRPr lang="en-US" dirty="0"/>
          </a:p>
        </p:txBody>
      </p:sp>
      <p:sp>
        <p:nvSpPr>
          <p:cNvPr id="7" name="Content Placeholder 2"/>
          <p:cNvSpPr txBox="1">
            <a:spLocks/>
          </p:cNvSpPr>
          <p:nvPr/>
        </p:nvSpPr>
        <p:spPr bwMode="auto">
          <a:xfrm>
            <a:off x="-168696" y="2420888"/>
            <a:ext cx="4176464" cy="33226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bg2"/>
              </a:buClr>
              <a:buSzPct val="75000"/>
              <a:buFont typeface="Wingdings" pitchFamily="2" charset="2"/>
              <a:buChar char="n"/>
              <a:defRPr sz="2400">
                <a:solidFill>
                  <a:schemeClr val="tx1"/>
                </a:solidFill>
                <a:latin typeface="+mn-lt"/>
                <a:ea typeface="+mn-ea"/>
                <a:cs typeface="+mn-cs"/>
              </a:defRPr>
            </a:lvl1pPr>
            <a:lvl2pPr marL="538163" indent="-269875" algn="l" rtl="0" eaLnBrk="1" fontAlgn="base" hangingPunct="1">
              <a:spcBef>
                <a:spcPct val="20000"/>
              </a:spcBef>
              <a:spcAft>
                <a:spcPct val="0"/>
              </a:spcAft>
              <a:buClr>
                <a:schemeClr val="accent2"/>
              </a:buClr>
              <a:buSzPct val="100000"/>
              <a:buFont typeface="Courier New" pitchFamily="49" charset="0"/>
              <a:buChar char="-"/>
              <a:tabLst>
                <a:tab pos="358775" algn="l"/>
              </a:tabLst>
              <a:defRPr sz="2200">
                <a:solidFill>
                  <a:schemeClr val="tx1"/>
                </a:solidFill>
                <a:latin typeface="+mn-lt"/>
              </a:defRPr>
            </a:lvl2pPr>
            <a:lvl3pPr marL="1143000" indent="-228600" algn="l" rtl="0" eaLnBrk="1" fontAlgn="base" hangingPunct="1">
              <a:spcBef>
                <a:spcPct val="20000"/>
              </a:spcBef>
              <a:spcAft>
                <a:spcPct val="0"/>
              </a:spcAft>
              <a:buClr>
                <a:schemeClr val="bg2"/>
              </a:buClr>
              <a:buSzPct val="75000"/>
              <a:buFont typeface="Wingdings 3" panose="05040102010807070707" pitchFamily="18" charset="2"/>
              <a:buChar char=""/>
              <a:defRPr sz="2000">
                <a:solidFill>
                  <a:schemeClr val="tx1"/>
                </a:solidFill>
                <a:latin typeface="+mn-lt"/>
              </a:defRPr>
            </a:lvl3pPr>
            <a:lvl4pPr marL="1600200" indent="-228600" algn="l" rtl="0" eaLnBrk="1" fontAlgn="base" hangingPunct="1">
              <a:spcBef>
                <a:spcPct val="20000"/>
              </a:spcBef>
              <a:spcAft>
                <a:spcPct val="0"/>
              </a:spcAft>
              <a:buClr>
                <a:schemeClr val="accent2"/>
              </a:buClr>
              <a:buSzPct val="70000"/>
              <a:buFont typeface="Wingdings" pitchFamily="2" charset="2"/>
              <a:buChar char="¨"/>
              <a:defRPr sz="2000">
                <a:solidFill>
                  <a:schemeClr val="tx1"/>
                </a:solidFill>
                <a:latin typeface="+mn-lt"/>
              </a:defRPr>
            </a:lvl4pPr>
            <a:lvl5pPr marL="20574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5pPr>
            <a:lvl6pPr marL="25146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9pPr>
          </a:lstStyle>
          <a:p>
            <a:pPr marL="267970" lvl="1" indent="0">
              <a:buNone/>
            </a:pPr>
            <a:r>
              <a:rPr lang="en-GB" sz="2000" u="sng" dirty="0">
                <a:latin typeface="+mj-lt"/>
                <a:cs typeface="Arial" panose="020B0604020202020204" pitchFamily="34" charset="0"/>
              </a:rPr>
              <a:t>First mode</a:t>
            </a:r>
            <a:r>
              <a:rPr lang="en-GB" sz="2000" dirty="0">
                <a:latin typeface="+mj-lt"/>
                <a:cs typeface="Arial" panose="020B0604020202020204" pitchFamily="34" charset="0"/>
              </a:rPr>
              <a:t>: </a:t>
            </a:r>
            <a:r>
              <a:rPr lang="en-GB" sz="2000" b="1" dirty="0">
                <a:solidFill>
                  <a:srgbClr val="990033"/>
                </a:solidFill>
                <a:latin typeface="+mj-lt"/>
                <a:cs typeface="Arial" panose="020B0604020202020204" pitchFamily="34" charset="0"/>
              </a:rPr>
              <a:t>Query Builder</a:t>
            </a:r>
            <a:r>
              <a:rPr lang="en-GB" sz="2000" dirty="0">
                <a:latin typeface="+mj-lt"/>
                <a:cs typeface="Arial" panose="020B0604020202020204" pitchFamily="34" charset="0"/>
              </a:rPr>
              <a:t>:</a:t>
            </a:r>
            <a:endParaRPr lang="en-US"/>
          </a:p>
          <a:p>
            <a:pPr marL="537845" lvl="1"/>
            <a:r>
              <a:rPr lang="en-US" sz="2000" dirty="0">
                <a:latin typeface="+mj-lt"/>
                <a:cs typeface="Arial" panose="020B0604020202020204" pitchFamily="34" charset="0"/>
              </a:rPr>
              <a:t>As in use case A</a:t>
            </a:r>
            <a:endParaRPr lang="en-US" sz="2000" dirty="0">
              <a:latin typeface="+mj-lt"/>
              <a:ea typeface="Tahoma"/>
              <a:cs typeface="Arial" panose="020B0604020202020204" pitchFamily="34" charset="0"/>
            </a:endParaRPr>
          </a:p>
          <a:p>
            <a:pPr marL="537845" lvl="1"/>
            <a:r>
              <a:rPr lang="en-US" sz="2000" dirty="0">
                <a:latin typeface="+mj-lt"/>
                <a:cs typeface="Arial" panose="020B0604020202020204" pitchFamily="34" charset="0"/>
              </a:rPr>
              <a:t>The default is to search in both SE articles and OECD Glossary entries</a:t>
            </a:r>
            <a:endParaRPr lang="en-GB" sz="2000" dirty="0">
              <a:latin typeface="+mj-lt"/>
              <a:ea typeface="Tahoma"/>
              <a:cs typeface="Arial" panose="020B0604020202020204" pitchFamily="34" charset="0"/>
            </a:endParaRPr>
          </a:p>
          <a:p>
            <a:pPr marL="537845" lvl="1"/>
            <a:r>
              <a:rPr lang="en-US" sz="2000" dirty="0">
                <a:latin typeface="+mj-lt"/>
                <a:cs typeface="Arial" panose="020B0604020202020204" pitchFamily="34" charset="0"/>
              </a:rPr>
              <a:t>Same weakness as in </a:t>
            </a:r>
            <a:br>
              <a:rPr lang="en-US" sz="2000" dirty="0">
                <a:latin typeface="+mj-lt"/>
                <a:cs typeface="Arial" panose="020B0604020202020204" pitchFamily="34" charset="0"/>
              </a:rPr>
            </a:br>
            <a:r>
              <a:rPr lang="en-US" sz="2000" dirty="0">
                <a:latin typeface="+mj-lt"/>
                <a:cs typeface="Arial" panose="020B0604020202020204" pitchFamily="34" charset="0"/>
              </a:rPr>
              <a:t>use case A – more like a ‘Query Extender’</a:t>
            </a:r>
            <a:endParaRPr lang="en-GB" sz="2000" kern="0" dirty="0">
              <a:latin typeface="+mj-lt"/>
              <a:ea typeface="Tahoma"/>
              <a:cs typeface="Tahoma"/>
            </a:endParaRPr>
          </a:p>
          <a:p>
            <a:pPr marL="537845" lvl="1"/>
            <a:r>
              <a:rPr lang="en-US" sz="2000" dirty="0">
                <a:latin typeface="+mj-lt"/>
                <a:ea typeface="Tahoma"/>
                <a:cs typeface="Tahoma"/>
              </a:rPr>
              <a:t>A Google </a:t>
            </a:r>
            <a:r>
              <a:rPr lang="en-US" sz="2000" dirty="0" err="1">
                <a:latin typeface="+mj-lt"/>
                <a:ea typeface="Tahoma"/>
                <a:cs typeface="Tahoma"/>
              </a:rPr>
              <a:t>Colab</a:t>
            </a:r>
            <a:r>
              <a:rPr lang="en-US" sz="2000" dirty="0">
                <a:latin typeface="+mj-lt"/>
                <a:ea typeface="Tahoma"/>
                <a:cs typeface="Tahoma"/>
              </a:rPr>
              <a:t> notebook available </a:t>
            </a:r>
            <a:r>
              <a:rPr lang="en-US" sz="2000" dirty="0">
                <a:latin typeface="+mj-lt"/>
                <a:ea typeface="Tahoma"/>
                <a:cs typeface="Tahoma"/>
                <a:hlinkClick r:id="rId2"/>
              </a:rPr>
              <a:t>here</a:t>
            </a:r>
            <a:endParaRPr lang="en-US" sz="2000">
              <a:ea typeface="+mn-lt"/>
              <a:cs typeface="+mn-lt"/>
            </a:endParaRPr>
          </a:p>
          <a:p>
            <a:pPr marL="537845" lvl="1"/>
            <a:endParaRPr lang="en-US" sz="2000" dirty="0">
              <a:latin typeface="+mj-lt"/>
              <a:ea typeface="Tahoma"/>
              <a:cs typeface="Arial"/>
            </a:endParaRPr>
          </a:p>
          <a:p>
            <a:pPr marL="537845" lvl="1"/>
            <a:endParaRPr lang="en-GB" kern="0" dirty="0">
              <a:latin typeface="+mj-lt"/>
              <a:ea typeface="Tahoma"/>
              <a:cs typeface="Tahoma"/>
            </a:endParaRPr>
          </a:p>
        </p:txBody>
      </p:sp>
      <p:pic>
        <p:nvPicPr>
          <p:cNvPr id="5" name="Picture 4"/>
          <p:cNvPicPr>
            <a:picLocks noChangeAspect="1"/>
          </p:cNvPicPr>
          <p:nvPr/>
        </p:nvPicPr>
        <p:blipFill>
          <a:blip r:embed="rId3"/>
          <a:stretch>
            <a:fillRect/>
          </a:stretch>
        </p:blipFill>
        <p:spPr>
          <a:xfrm>
            <a:off x="4079776" y="2097038"/>
            <a:ext cx="8027796" cy="4760962"/>
          </a:xfrm>
          <a:prstGeom prst="rect">
            <a:avLst/>
          </a:prstGeom>
        </p:spPr>
      </p:pic>
    </p:spTree>
    <p:extLst>
      <p:ext uri="{BB962C8B-B14F-4D97-AF65-F5344CB8AC3E}">
        <p14:creationId xmlns:p14="http://schemas.microsoft.com/office/powerpoint/2010/main" val="2080980651"/>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72800" cy="379512"/>
          </a:xfrm>
        </p:spPr>
        <p:txBody>
          <a:bodyPr/>
          <a:lstStyle/>
          <a:p>
            <a:r>
              <a:rPr lang="en-US" dirty="0"/>
              <a:t>Use case B </a:t>
            </a:r>
            <a:r>
              <a:rPr lang="en-US" sz="2200" dirty="0"/>
              <a:t>(2)</a:t>
            </a:r>
            <a:endParaRPr lang="en-GB" sz="2200" dirty="0"/>
          </a:p>
        </p:txBody>
      </p:sp>
      <p:sp>
        <p:nvSpPr>
          <p:cNvPr id="4" name="Slide Number Placeholder 3"/>
          <p:cNvSpPr>
            <a:spLocks noGrp="1"/>
          </p:cNvSpPr>
          <p:nvPr>
            <p:ph type="sldNum" sz="quarter" idx="11"/>
          </p:nvPr>
        </p:nvSpPr>
        <p:spPr/>
        <p:txBody>
          <a:bodyPr/>
          <a:lstStyle/>
          <a:p>
            <a:fld id="{7254C5A6-8827-4B49-831F-428612C77D7E}" type="slidenum">
              <a:rPr lang="en-US" smtClean="0"/>
              <a:pPr/>
              <a:t>15</a:t>
            </a:fld>
            <a:endParaRPr lang="en-US" dirty="0"/>
          </a:p>
        </p:txBody>
      </p:sp>
      <p:sp>
        <p:nvSpPr>
          <p:cNvPr id="7" name="Content Placeholder 2"/>
          <p:cNvSpPr txBox="1">
            <a:spLocks/>
          </p:cNvSpPr>
          <p:nvPr/>
        </p:nvSpPr>
        <p:spPr bwMode="auto">
          <a:xfrm>
            <a:off x="6528048" y="947242"/>
            <a:ext cx="5447928" cy="464199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bg2"/>
              </a:buClr>
              <a:buSzPct val="75000"/>
              <a:buFont typeface="Wingdings" pitchFamily="2" charset="2"/>
              <a:buChar char="n"/>
              <a:defRPr sz="2400">
                <a:solidFill>
                  <a:schemeClr val="tx1"/>
                </a:solidFill>
                <a:latin typeface="+mn-lt"/>
                <a:ea typeface="+mn-ea"/>
                <a:cs typeface="+mn-cs"/>
              </a:defRPr>
            </a:lvl1pPr>
            <a:lvl2pPr marL="538163" indent="-269875" algn="l" rtl="0" eaLnBrk="1" fontAlgn="base" hangingPunct="1">
              <a:spcBef>
                <a:spcPct val="20000"/>
              </a:spcBef>
              <a:spcAft>
                <a:spcPct val="0"/>
              </a:spcAft>
              <a:buClr>
                <a:schemeClr val="accent2"/>
              </a:buClr>
              <a:buSzPct val="100000"/>
              <a:buFont typeface="Courier New" pitchFamily="49" charset="0"/>
              <a:buChar char="-"/>
              <a:tabLst>
                <a:tab pos="358775" algn="l"/>
              </a:tabLst>
              <a:defRPr sz="2200">
                <a:solidFill>
                  <a:schemeClr val="tx1"/>
                </a:solidFill>
                <a:latin typeface="+mn-lt"/>
              </a:defRPr>
            </a:lvl2pPr>
            <a:lvl3pPr marL="1143000" indent="-228600" algn="l" rtl="0" eaLnBrk="1" fontAlgn="base" hangingPunct="1">
              <a:spcBef>
                <a:spcPct val="20000"/>
              </a:spcBef>
              <a:spcAft>
                <a:spcPct val="0"/>
              </a:spcAft>
              <a:buClr>
                <a:schemeClr val="bg2"/>
              </a:buClr>
              <a:buSzPct val="75000"/>
              <a:buFont typeface="Wingdings 3" panose="05040102010807070707" pitchFamily="18" charset="2"/>
              <a:buChar char=""/>
              <a:defRPr sz="2000">
                <a:solidFill>
                  <a:schemeClr val="tx1"/>
                </a:solidFill>
                <a:latin typeface="+mn-lt"/>
              </a:defRPr>
            </a:lvl3pPr>
            <a:lvl4pPr marL="1600200" indent="-228600" algn="l" rtl="0" eaLnBrk="1" fontAlgn="base" hangingPunct="1">
              <a:spcBef>
                <a:spcPct val="20000"/>
              </a:spcBef>
              <a:spcAft>
                <a:spcPct val="0"/>
              </a:spcAft>
              <a:buClr>
                <a:schemeClr val="accent2"/>
              </a:buClr>
              <a:buSzPct val="70000"/>
              <a:buFont typeface="Wingdings" pitchFamily="2" charset="2"/>
              <a:buChar char="¨"/>
              <a:defRPr sz="2000">
                <a:solidFill>
                  <a:schemeClr val="tx1"/>
                </a:solidFill>
                <a:latin typeface="+mn-lt"/>
              </a:defRPr>
            </a:lvl4pPr>
            <a:lvl5pPr marL="20574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5pPr>
            <a:lvl6pPr marL="25146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9pPr>
          </a:lstStyle>
          <a:p>
            <a:pPr marL="268288" lvl="1" indent="0">
              <a:buNone/>
            </a:pPr>
            <a:r>
              <a:rPr lang="en-GB" sz="2000" u="sng" dirty="0">
                <a:latin typeface="+mj-lt"/>
                <a:cs typeface="Arial" panose="020B0604020202020204" pitchFamily="34" charset="0"/>
              </a:rPr>
              <a:t>Second mode</a:t>
            </a:r>
            <a:r>
              <a:rPr lang="en-GB" sz="2000" dirty="0">
                <a:latin typeface="+mj-lt"/>
                <a:cs typeface="Arial" panose="020B0604020202020204" pitchFamily="34" charset="0"/>
              </a:rPr>
              <a:t>: </a:t>
            </a:r>
            <a:r>
              <a:rPr lang="en-GB" sz="2000" b="1" dirty="0">
                <a:solidFill>
                  <a:srgbClr val="990033"/>
                </a:solidFill>
                <a:latin typeface="+mj-lt"/>
                <a:cs typeface="Arial" panose="020B0604020202020204" pitchFamily="34" charset="0"/>
              </a:rPr>
              <a:t>Faceted Search</a:t>
            </a:r>
            <a:r>
              <a:rPr lang="en-GB" sz="2000" dirty="0">
                <a:latin typeface="+mj-lt"/>
                <a:cs typeface="Arial" panose="020B0604020202020204" pitchFamily="34" charset="0"/>
              </a:rPr>
              <a:t>:</a:t>
            </a:r>
          </a:p>
          <a:p>
            <a:pPr lvl="1"/>
            <a:r>
              <a:rPr lang="en-US" sz="2000" dirty="0">
                <a:latin typeface="+mj-lt"/>
                <a:cs typeface="Arial" panose="020B0604020202020204" pitchFamily="34" charset="0"/>
              </a:rPr>
              <a:t>Search for OECD articles, but using Eurostat themes and sub-themes</a:t>
            </a:r>
          </a:p>
          <a:p>
            <a:pPr lvl="1"/>
            <a:r>
              <a:rPr lang="en-US" sz="2000" dirty="0">
                <a:latin typeface="+mj-lt"/>
                <a:cs typeface="Arial" panose="020B0604020202020204" pitchFamily="34" charset="0"/>
              </a:rPr>
              <a:t>Though a manually constructed mapping of Eurostat themes / sub-themes to OECD themes</a:t>
            </a:r>
            <a:endParaRPr lang="en-GB" sz="2000" dirty="0">
              <a:latin typeface="+mj-lt"/>
              <a:cs typeface="Arial" panose="020B0604020202020204" pitchFamily="34" charset="0"/>
            </a:endParaRPr>
          </a:p>
          <a:p>
            <a:pPr lvl="1"/>
            <a:r>
              <a:rPr lang="en-US" sz="2000" dirty="0">
                <a:latin typeface="+mj-lt"/>
                <a:cs typeface="Arial" panose="020B0604020202020204" pitchFamily="34" charset="0"/>
              </a:rPr>
              <a:t>Also display OECD themes in both the main results and in the links to entries </a:t>
            </a:r>
            <a:r>
              <a:rPr lang="en-US" sz="2000" u="sng" dirty="0">
                <a:latin typeface="+mj-lt"/>
                <a:cs typeface="Arial" panose="020B0604020202020204" pitchFamily="34" charset="0"/>
              </a:rPr>
              <a:t>related</a:t>
            </a:r>
            <a:r>
              <a:rPr lang="en-US" sz="2000" dirty="0">
                <a:latin typeface="+mj-lt"/>
                <a:cs typeface="Arial" panose="020B0604020202020204" pitchFamily="34" charset="0"/>
              </a:rPr>
              <a:t> to (referenced by) the main results</a:t>
            </a:r>
          </a:p>
          <a:p>
            <a:pPr lvl="1"/>
            <a:r>
              <a:rPr lang="en-US" sz="2000" dirty="0">
                <a:latin typeface="+mj-lt"/>
                <a:cs typeface="Arial" panose="020B0604020202020204" pitchFamily="34" charset="0"/>
              </a:rPr>
              <a:t>Could have added articles referring </a:t>
            </a:r>
            <a:r>
              <a:rPr lang="en-US" sz="2000" u="sng" dirty="0">
                <a:latin typeface="+mj-lt"/>
                <a:cs typeface="Arial" panose="020B0604020202020204" pitchFamily="34" charset="0"/>
              </a:rPr>
              <a:t>to</a:t>
            </a:r>
            <a:r>
              <a:rPr lang="en-US" sz="2000" dirty="0">
                <a:latin typeface="+mj-lt"/>
                <a:cs typeface="Arial" panose="020B0604020202020204" pitchFamily="34" charset="0"/>
              </a:rPr>
              <a:t> the main results </a:t>
            </a:r>
            <a:r>
              <a:rPr lang="en-US" sz="2000" dirty="0">
                <a:cs typeface="Arial" panose="020B0604020202020204" pitchFamily="34" charset="0"/>
              </a:rPr>
              <a:t>(not implemented)</a:t>
            </a:r>
            <a:endParaRPr lang="en-GB" sz="2000" dirty="0">
              <a:latin typeface="+mj-lt"/>
              <a:cs typeface="Arial" panose="020B0604020202020204" pitchFamily="34" charset="0"/>
            </a:endParaRPr>
          </a:p>
          <a:p>
            <a:pPr lvl="1"/>
            <a:r>
              <a:rPr lang="en-US" sz="2000" dirty="0">
                <a:latin typeface="+mj-lt"/>
                <a:cs typeface="Arial" panose="020B0604020202020204" pitchFamily="34" charset="0"/>
              </a:rPr>
              <a:t>A Google Colab notebook available </a:t>
            </a:r>
            <a:r>
              <a:rPr lang="en-US" sz="2000" dirty="0">
                <a:latin typeface="+mj-lt"/>
                <a:cs typeface="Arial" panose="020B0604020202020204" pitchFamily="34" charset="0"/>
                <a:hlinkClick r:id="rId2"/>
              </a:rPr>
              <a:t>here</a:t>
            </a:r>
            <a:endParaRPr lang="en-US" sz="2000" dirty="0">
              <a:latin typeface="+mj-lt"/>
              <a:cs typeface="Arial" panose="020B0604020202020204" pitchFamily="34" charset="0"/>
            </a:endParaRPr>
          </a:p>
        </p:txBody>
      </p:sp>
      <p:pic>
        <p:nvPicPr>
          <p:cNvPr id="6" name="Picture 5"/>
          <p:cNvPicPr/>
          <p:nvPr/>
        </p:nvPicPr>
        <p:blipFill rotWithShape="1">
          <a:blip r:embed="rId3"/>
          <a:srcRect r="43091"/>
          <a:stretch/>
        </p:blipFill>
        <p:spPr bwMode="auto">
          <a:xfrm>
            <a:off x="191344" y="947243"/>
            <a:ext cx="6480720" cy="5910758"/>
          </a:xfrm>
          <a:prstGeom prst="rect">
            <a:avLst/>
          </a:prstGeom>
          <a:ln>
            <a:noFill/>
          </a:ln>
          <a:extLst>
            <a:ext uri="{53640926-AAD7-44D8-BBD7-CCE9431645EC}">
              <a14:shadowObscured xmlns:a14="http://schemas.microsoft.com/office/drawing/2010/main"/>
            </a:ext>
          </a:extLst>
        </p:spPr>
      </p:pic>
      <p:sp>
        <p:nvSpPr>
          <p:cNvPr id="3" name="Rectangle 2"/>
          <p:cNvSpPr/>
          <p:nvPr/>
        </p:nvSpPr>
        <p:spPr bwMode="auto">
          <a:xfrm>
            <a:off x="695400" y="2996952"/>
            <a:ext cx="3888432" cy="360040"/>
          </a:xfrm>
          <a:prstGeom prst="rect">
            <a:avLst/>
          </a:prstGeom>
          <a:noFill/>
          <a:ln w="22225" cap="flat" cmpd="sng" algn="ctr">
            <a:solidFill>
              <a:srgbClr val="9900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GB" sz="18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48102543"/>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72800" cy="379512"/>
          </a:xfrm>
        </p:spPr>
        <p:txBody>
          <a:bodyPr/>
          <a:lstStyle/>
          <a:p>
            <a:r>
              <a:rPr lang="en-US" dirty="0"/>
              <a:t>Use case B </a:t>
            </a:r>
            <a:r>
              <a:rPr lang="en-US" sz="2200" dirty="0"/>
              <a:t>(3)</a:t>
            </a:r>
            <a:endParaRPr lang="en-GB" sz="2200" dirty="0"/>
          </a:p>
        </p:txBody>
      </p:sp>
      <p:sp>
        <p:nvSpPr>
          <p:cNvPr id="4" name="Slide Number Placeholder 3"/>
          <p:cNvSpPr>
            <a:spLocks noGrp="1"/>
          </p:cNvSpPr>
          <p:nvPr>
            <p:ph type="sldNum" sz="quarter" idx="11"/>
          </p:nvPr>
        </p:nvSpPr>
        <p:spPr/>
        <p:txBody>
          <a:bodyPr/>
          <a:lstStyle/>
          <a:p>
            <a:fld id="{7254C5A6-8827-4B49-831F-428612C77D7E}" type="slidenum">
              <a:rPr lang="en-US" smtClean="0"/>
              <a:pPr/>
              <a:t>16</a:t>
            </a:fld>
            <a:endParaRPr lang="en-US" dirty="0"/>
          </a:p>
        </p:txBody>
      </p:sp>
      <p:sp>
        <p:nvSpPr>
          <p:cNvPr id="7" name="Content Placeholder 2"/>
          <p:cNvSpPr txBox="1">
            <a:spLocks/>
          </p:cNvSpPr>
          <p:nvPr/>
        </p:nvSpPr>
        <p:spPr bwMode="auto">
          <a:xfrm>
            <a:off x="5519936" y="476672"/>
            <a:ext cx="6552728" cy="43204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bg2"/>
              </a:buClr>
              <a:buSzPct val="75000"/>
              <a:buFont typeface="Wingdings" pitchFamily="2" charset="2"/>
              <a:buChar char="n"/>
              <a:defRPr sz="2400">
                <a:solidFill>
                  <a:schemeClr val="tx1"/>
                </a:solidFill>
                <a:latin typeface="+mn-lt"/>
                <a:ea typeface="+mn-ea"/>
                <a:cs typeface="+mn-cs"/>
              </a:defRPr>
            </a:lvl1pPr>
            <a:lvl2pPr marL="538163" indent="-269875" algn="l" rtl="0" eaLnBrk="1" fontAlgn="base" hangingPunct="1">
              <a:spcBef>
                <a:spcPct val="20000"/>
              </a:spcBef>
              <a:spcAft>
                <a:spcPct val="0"/>
              </a:spcAft>
              <a:buClr>
                <a:schemeClr val="accent2"/>
              </a:buClr>
              <a:buSzPct val="100000"/>
              <a:buFont typeface="Courier New" pitchFamily="49" charset="0"/>
              <a:buChar char="-"/>
              <a:tabLst>
                <a:tab pos="358775" algn="l"/>
              </a:tabLst>
              <a:defRPr sz="2200">
                <a:solidFill>
                  <a:schemeClr val="tx1"/>
                </a:solidFill>
                <a:latin typeface="+mn-lt"/>
              </a:defRPr>
            </a:lvl2pPr>
            <a:lvl3pPr marL="1143000" indent="-228600" algn="l" rtl="0" eaLnBrk="1" fontAlgn="base" hangingPunct="1">
              <a:spcBef>
                <a:spcPct val="20000"/>
              </a:spcBef>
              <a:spcAft>
                <a:spcPct val="0"/>
              </a:spcAft>
              <a:buClr>
                <a:schemeClr val="bg2"/>
              </a:buClr>
              <a:buSzPct val="75000"/>
              <a:buFont typeface="Wingdings 3" panose="05040102010807070707" pitchFamily="18" charset="2"/>
              <a:buChar char=""/>
              <a:defRPr sz="2000">
                <a:solidFill>
                  <a:schemeClr val="tx1"/>
                </a:solidFill>
                <a:latin typeface="+mn-lt"/>
              </a:defRPr>
            </a:lvl3pPr>
            <a:lvl4pPr marL="1600200" indent="-228600" algn="l" rtl="0" eaLnBrk="1" fontAlgn="base" hangingPunct="1">
              <a:spcBef>
                <a:spcPct val="20000"/>
              </a:spcBef>
              <a:spcAft>
                <a:spcPct val="0"/>
              </a:spcAft>
              <a:buClr>
                <a:schemeClr val="accent2"/>
              </a:buClr>
              <a:buSzPct val="70000"/>
              <a:buFont typeface="Wingdings" pitchFamily="2" charset="2"/>
              <a:buChar char="¨"/>
              <a:defRPr sz="2000">
                <a:solidFill>
                  <a:schemeClr val="tx1"/>
                </a:solidFill>
                <a:latin typeface="+mn-lt"/>
              </a:defRPr>
            </a:lvl4pPr>
            <a:lvl5pPr marL="20574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5pPr>
            <a:lvl6pPr marL="25146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9pPr>
          </a:lstStyle>
          <a:p>
            <a:pPr marL="268288" lvl="1" indent="0">
              <a:buNone/>
            </a:pPr>
            <a:r>
              <a:rPr lang="en-GB" sz="2000" b="1" dirty="0">
                <a:solidFill>
                  <a:srgbClr val="990033"/>
                </a:solidFill>
                <a:latin typeface="Arial" panose="020B0604020202020204" pitchFamily="34" charset="0"/>
                <a:cs typeface="Arial" panose="020B0604020202020204" pitchFamily="34" charset="0"/>
              </a:rPr>
              <a:t>Graphical exploration</a:t>
            </a:r>
            <a:r>
              <a:rPr lang="en-GB" sz="2000" dirty="0">
                <a:latin typeface="Arial" panose="020B0604020202020204" pitchFamily="34" charset="0"/>
                <a:cs typeface="Arial" panose="020B0604020202020204" pitchFamily="34" charset="0"/>
              </a:rPr>
              <a:t>: An </a:t>
            </a:r>
            <a:r>
              <a:rPr lang="en-GB" sz="2000" b="1" dirty="0">
                <a:solidFill>
                  <a:srgbClr val="990033"/>
                </a:solidFill>
                <a:latin typeface="Arial" panose="020B0604020202020204" pitchFamily="34" charset="0"/>
                <a:cs typeface="Arial" panose="020B0604020202020204" pitchFamily="34" charset="0"/>
              </a:rPr>
              <a:t>MS Power BI </a:t>
            </a:r>
            <a:r>
              <a:rPr lang="en-GB" sz="2000" dirty="0">
                <a:latin typeface="Arial" panose="020B0604020202020204" pitchFamily="34" charset="0"/>
                <a:cs typeface="Arial" panose="020B0604020202020204" pitchFamily="34" charset="0"/>
              </a:rPr>
              <a:t>application</a:t>
            </a:r>
          </a:p>
        </p:txBody>
      </p:sp>
      <p:pic>
        <p:nvPicPr>
          <p:cNvPr id="10" name="Picture 9"/>
          <p:cNvPicPr/>
          <p:nvPr/>
        </p:nvPicPr>
        <p:blipFill rotWithShape="1">
          <a:blip r:embed="rId2"/>
          <a:srcRect r="9269" b="6805"/>
          <a:stretch/>
        </p:blipFill>
        <p:spPr bwMode="auto">
          <a:xfrm>
            <a:off x="2423592" y="980728"/>
            <a:ext cx="9577064" cy="5724872"/>
          </a:xfrm>
          <a:prstGeom prst="rect">
            <a:avLst/>
          </a:prstGeom>
          <a:ln>
            <a:noFill/>
          </a:ln>
          <a:extLst>
            <a:ext uri="{53640926-AAD7-44D8-BBD7-CCE9431645EC}">
              <a14:shadowObscured xmlns:a14="http://schemas.microsoft.com/office/drawing/2010/main"/>
            </a:ext>
          </a:extLst>
        </p:spPr>
      </p:pic>
      <p:sp>
        <p:nvSpPr>
          <p:cNvPr id="9" name="Content Placeholder 2"/>
          <p:cNvSpPr txBox="1">
            <a:spLocks/>
          </p:cNvSpPr>
          <p:nvPr/>
        </p:nvSpPr>
        <p:spPr bwMode="auto">
          <a:xfrm>
            <a:off x="-312712" y="1628800"/>
            <a:ext cx="3263056" cy="496855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bg2"/>
              </a:buClr>
              <a:buSzPct val="75000"/>
              <a:buFont typeface="Wingdings" pitchFamily="2" charset="2"/>
              <a:buChar char="n"/>
              <a:defRPr sz="2400">
                <a:solidFill>
                  <a:schemeClr val="tx1"/>
                </a:solidFill>
                <a:latin typeface="+mn-lt"/>
                <a:ea typeface="+mn-ea"/>
                <a:cs typeface="+mn-cs"/>
              </a:defRPr>
            </a:lvl1pPr>
            <a:lvl2pPr marL="538163" indent="-269875" algn="l" rtl="0" eaLnBrk="1" fontAlgn="base" hangingPunct="1">
              <a:spcBef>
                <a:spcPct val="20000"/>
              </a:spcBef>
              <a:spcAft>
                <a:spcPct val="0"/>
              </a:spcAft>
              <a:buClr>
                <a:schemeClr val="accent2"/>
              </a:buClr>
              <a:buSzPct val="100000"/>
              <a:buFont typeface="Courier New" pitchFamily="49" charset="0"/>
              <a:buChar char="-"/>
              <a:tabLst>
                <a:tab pos="358775" algn="l"/>
              </a:tabLst>
              <a:defRPr sz="2200">
                <a:solidFill>
                  <a:schemeClr val="tx1"/>
                </a:solidFill>
                <a:latin typeface="+mn-lt"/>
              </a:defRPr>
            </a:lvl2pPr>
            <a:lvl3pPr marL="1143000" indent="-228600" algn="l" rtl="0" eaLnBrk="1" fontAlgn="base" hangingPunct="1">
              <a:spcBef>
                <a:spcPct val="20000"/>
              </a:spcBef>
              <a:spcAft>
                <a:spcPct val="0"/>
              </a:spcAft>
              <a:buClr>
                <a:schemeClr val="bg2"/>
              </a:buClr>
              <a:buSzPct val="75000"/>
              <a:buFont typeface="Wingdings 3" panose="05040102010807070707" pitchFamily="18" charset="2"/>
              <a:buChar char=""/>
              <a:defRPr sz="2000">
                <a:solidFill>
                  <a:schemeClr val="tx1"/>
                </a:solidFill>
                <a:latin typeface="+mn-lt"/>
              </a:defRPr>
            </a:lvl3pPr>
            <a:lvl4pPr marL="1600200" indent="-228600" algn="l" rtl="0" eaLnBrk="1" fontAlgn="base" hangingPunct="1">
              <a:spcBef>
                <a:spcPct val="20000"/>
              </a:spcBef>
              <a:spcAft>
                <a:spcPct val="0"/>
              </a:spcAft>
              <a:buClr>
                <a:schemeClr val="accent2"/>
              </a:buClr>
              <a:buSzPct val="70000"/>
              <a:buFont typeface="Wingdings" pitchFamily="2" charset="2"/>
              <a:buChar char="¨"/>
              <a:defRPr sz="2000">
                <a:solidFill>
                  <a:schemeClr val="tx1"/>
                </a:solidFill>
                <a:latin typeface="+mn-lt"/>
              </a:defRPr>
            </a:lvl4pPr>
            <a:lvl5pPr marL="20574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5pPr>
            <a:lvl6pPr marL="25146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9pPr>
          </a:lstStyle>
          <a:p>
            <a:pPr lvl="1"/>
            <a:r>
              <a:rPr lang="en-US" sz="2000" dirty="0">
                <a:latin typeface="Tahoma" panose="020B0604030504040204" pitchFamily="34" charset="0"/>
                <a:ea typeface="Tahoma" panose="020B0604030504040204" pitchFamily="34" charset="0"/>
                <a:cs typeface="Tahoma" panose="020B0604030504040204" pitchFamily="34" charset="0"/>
              </a:rPr>
              <a:t>The results displayed now are OECD articles</a:t>
            </a:r>
          </a:p>
          <a:p>
            <a:pPr lvl="1"/>
            <a:r>
              <a:rPr lang="en-US" sz="2000" dirty="0">
                <a:latin typeface="Tahoma" panose="020B0604030504040204" pitchFamily="34" charset="0"/>
                <a:ea typeface="Tahoma" panose="020B0604030504040204" pitchFamily="34" charset="0"/>
                <a:cs typeface="Tahoma" panose="020B0604030504040204" pitchFamily="34" charset="0"/>
              </a:rPr>
              <a:t>The level below Eurostat themes and sub-themes has the available OECD themes</a:t>
            </a:r>
          </a:p>
          <a:p>
            <a:pPr lvl="1"/>
            <a:r>
              <a:rPr lang="en-US" sz="2000" dirty="0">
                <a:latin typeface="Tahoma" panose="020B0604030504040204" pitchFamily="34" charset="0"/>
                <a:ea typeface="Tahoma" panose="020B0604030504040204" pitchFamily="34" charset="0"/>
                <a:cs typeface="Tahoma" panose="020B0604030504040204" pitchFamily="34" charset="0"/>
              </a:rPr>
              <a:t>Just for demonstration of using an external classification; could equally well have used Eurostat categories in the last level</a:t>
            </a:r>
          </a:p>
          <a:p>
            <a:pPr lvl="1"/>
            <a:r>
              <a:rPr lang="en-US" sz="2000" dirty="0">
                <a:latin typeface="Tahoma" panose="020B0604030504040204" pitchFamily="34" charset="0"/>
                <a:ea typeface="Tahoma" panose="020B0604030504040204" pitchFamily="34" charset="0"/>
                <a:cs typeface="Tahoma" panose="020B0604030504040204" pitchFamily="34" charset="0"/>
              </a:rPr>
              <a:t>A temporary link to an online version </a:t>
            </a:r>
            <a:r>
              <a:rPr lang="en-US" sz="2000" dirty="0">
                <a:latin typeface="Tahoma" panose="020B0604030504040204" pitchFamily="34" charset="0"/>
                <a:ea typeface="Tahoma" panose="020B0604030504040204" pitchFamily="34" charset="0"/>
                <a:cs typeface="Tahoma" panose="020B0604030504040204" pitchFamily="34" charset="0"/>
                <a:hlinkClick r:id="rId3"/>
              </a:rPr>
              <a:t>here</a:t>
            </a:r>
            <a:endParaRPr lang="en-US" sz="2000" dirty="0">
              <a:latin typeface="Tahoma" panose="020B0604030504040204" pitchFamily="34" charset="0"/>
              <a:ea typeface="Tahoma" panose="020B0604030504040204" pitchFamily="34" charset="0"/>
              <a:cs typeface="Tahoma" panose="020B0604030504040204" pitchFamily="34" charset="0"/>
            </a:endParaRPr>
          </a:p>
          <a:p>
            <a:pPr lvl="1"/>
            <a:endParaRPr lang="en-GB" sz="2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99088244"/>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72800" cy="379512"/>
          </a:xfrm>
        </p:spPr>
        <p:txBody>
          <a:bodyPr/>
          <a:lstStyle/>
          <a:p>
            <a:r>
              <a:rPr lang="en-US" dirty="0"/>
              <a:t>Use case B </a:t>
            </a:r>
            <a:r>
              <a:rPr lang="en-US" sz="2200" dirty="0"/>
              <a:t>(4)</a:t>
            </a:r>
            <a:endParaRPr lang="en-GB" sz="2200" dirty="0"/>
          </a:p>
        </p:txBody>
      </p:sp>
      <p:sp>
        <p:nvSpPr>
          <p:cNvPr id="4" name="Slide Number Placeholder 3"/>
          <p:cNvSpPr>
            <a:spLocks noGrp="1"/>
          </p:cNvSpPr>
          <p:nvPr>
            <p:ph type="sldNum" sz="quarter" idx="11"/>
          </p:nvPr>
        </p:nvSpPr>
        <p:spPr/>
        <p:txBody>
          <a:bodyPr/>
          <a:lstStyle/>
          <a:p>
            <a:fld id="{7254C5A6-8827-4B49-831F-428612C77D7E}" type="slidenum">
              <a:rPr lang="en-US" smtClean="0"/>
              <a:pPr/>
              <a:t>17</a:t>
            </a:fld>
            <a:endParaRPr lang="en-US" dirty="0"/>
          </a:p>
        </p:txBody>
      </p:sp>
      <p:sp>
        <p:nvSpPr>
          <p:cNvPr id="9" name="Content Placeholder 2"/>
          <p:cNvSpPr txBox="1">
            <a:spLocks/>
          </p:cNvSpPr>
          <p:nvPr/>
        </p:nvSpPr>
        <p:spPr bwMode="auto">
          <a:xfrm>
            <a:off x="8737600" y="397800"/>
            <a:ext cx="3240360" cy="39214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bg2"/>
              </a:buClr>
              <a:buSzPct val="75000"/>
              <a:buFont typeface="Wingdings" pitchFamily="2" charset="2"/>
              <a:buChar char="n"/>
              <a:defRPr sz="2400">
                <a:solidFill>
                  <a:schemeClr val="tx1"/>
                </a:solidFill>
                <a:latin typeface="+mn-lt"/>
                <a:ea typeface="+mn-ea"/>
                <a:cs typeface="+mn-cs"/>
              </a:defRPr>
            </a:lvl1pPr>
            <a:lvl2pPr marL="538163" indent="-269875" algn="l" rtl="0" eaLnBrk="1" fontAlgn="base" hangingPunct="1">
              <a:spcBef>
                <a:spcPct val="20000"/>
              </a:spcBef>
              <a:spcAft>
                <a:spcPct val="0"/>
              </a:spcAft>
              <a:buClr>
                <a:schemeClr val="accent2"/>
              </a:buClr>
              <a:buSzPct val="100000"/>
              <a:buFont typeface="Courier New" pitchFamily="49" charset="0"/>
              <a:buChar char="-"/>
              <a:tabLst>
                <a:tab pos="358775" algn="l"/>
              </a:tabLst>
              <a:defRPr sz="2200">
                <a:solidFill>
                  <a:schemeClr val="tx1"/>
                </a:solidFill>
                <a:latin typeface="+mn-lt"/>
              </a:defRPr>
            </a:lvl2pPr>
            <a:lvl3pPr marL="1143000" indent="-228600" algn="l" rtl="0" eaLnBrk="1" fontAlgn="base" hangingPunct="1">
              <a:spcBef>
                <a:spcPct val="20000"/>
              </a:spcBef>
              <a:spcAft>
                <a:spcPct val="0"/>
              </a:spcAft>
              <a:buClr>
                <a:schemeClr val="bg2"/>
              </a:buClr>
              <a:buSzPct val="75000"/>
              <a:buFont typeface="Wingdings 3" panose="05040102010807070707" pitchFamily="18" charset="2"/>
              <a:buChar char=""/>
              <a:defRPr sz="2000">
                <a:solidFill>
                  <a:schemeClr val="tx1"/>
                </a:solidFill>
                <a:latin typeface="+mn-lt"/>
              </a:defRPr>
            </a:lvl3pPr>
            <a:lvl4pPr marL="1600200" indent="-228600" algn="l" rtl="0" eaLnBrk="1" fontAlgn="base" hangingPunct="1">
              <a:spcBef>
                <a:spcPct val="20000"/>
              </a:spcBef>
              <a:spcAft>
                <a:spcPct val="0"/>
              </a:spcAft>
              <a:buClr>
                <a:schemeClr val="accent2"/>
              </a:buClr>
              <a:buSzPct val="70000"/>
              <a:buFont typeface="Wingdings" pitchFamily="2" charset="2"/>
              <a:buChar char="¨"/>
              <a:defRPr sz="2000">
                <a:solidFill>
                  <a:schemeClr val="tx1"/>
                </a:solidFill>
                <a:latin typeface="+mn-lt"/>
              </a:defRPr>
            </a:lvl4pPr>
            <a:lvl5pPr marL="20574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5pPr>
            <a:lvl6pPr marL="25146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9pPr>
          </a:lstStyle>
          <a:p>
            <a:pPr lvl="1"/>
            <a:r>
              <a:rPr lang="en-US" sz="2000" dirty="0">
                <a:latin typeface="+mj-lt"/>
                <a:cs typeface="Arial" panose="020B0604020202020204" pitchFamily="34" charset="0"/>
              </a:rPr>
              <a:t>Uses, among others, the results of another </a:t>
            </a:r>
            <a:r>
              <a:rPr lang="en-US" sz="2000" u="sng" dirty="0">
                <a:latin typeface="+mj-lt"/>
                <a:cs typeface="Arial" panose="020B0604020202020204" pitchFamily="34" charset="0"/>
              </a:rPr>
              <a:t>enrichment</a:t>
            </a:r>
            <a:r>
              <a:rPr lang="en-US" sz="2000" dirty="0">
                <a:latin typeface="+mj-lt"/>
                <a:cs typeface="Arial" panose="020B0604020202020204" pitchFamily="34" charset="0"/>
              </a:rPr>
              <a:t> method: </a:t>
            </a:r>
          </a:p>
          <a:p>
            <a:pPr lvl="1"/>
            <a:r>
              <a:rPr lang="en-US" sz="2000" dirty="0">
                <a:latin typeface="+mj-lt"/>
                <a:cs typeface="Arial" panose="020B0604020202020204" pitchFamily="34" charset="0"/>
              </a:rPr>
              <a:t>Common noun phrases(</a:t>
            </a:r>
            <a:r>
              <a:rPr lang="en-US" sz="2000" baseline="30000" dirty="0">
                <a:latin typeface="+mj-lt"/>
                <a:cs typeface="Arial" panose="020B0604020202020204" pitchFamily="34" charset="0"/>
              </a:rPr>
              <a:t>*</a:t>
            </a:r>
            <a:r>
              <a:rPr lang="en-US" sz="2000" dirty="0">
                <a:latin typeface="+mj-lt"/>
                <a:cs typeface="Arial" panose="020B0604020202020204" pitchFamily="34" charset="0"/>
              </a:rPr>
              <a:t>) in SE articles and OECD ones: suggestions – tags which can be added to the query </a:t>
            </a:r>
          </a:p>
          <a:p>
            <a:pPr lvl="1"/>
            <a:r>
              <a:rPr lang="en-US" sz="2000" dirty="0">
                <a:latin typeface="+mj-lt"/>
                <a:cs typeface="Arial" panose="020B0604020202020204" pitchFamily="34" charset="0"/>
              </a:rPr>
              <a:t>Can be considered as an </a:t>
            </a:r>
            <a:r>
              <a:rPr lang="en-US" sz="2000" u="sng" dirty="0">
                <a:latin typeface="+mj-lt"/>
                <a:cs typeface="Arial" panose="020B0604020202020204" pitchFamily="34" charset="0"/>
              </a:rPr>
              <a:t>alternative Query Builder</a:t>
            </a:r>
            <a:endParaRPr lang="en-GB" sz="2000" u="sng" dirty="0">
              <a:latin typeface="+mj-lt"/>
              <a:cs typeface="Arial" panose="020B0604020202020204" pitchFamily="34" charset="0"/>
            </a:endParaRPr>
          </a:p>
        </p:txBody>
      </p:sp>
      <p:pic>
        <p:nvPicPr>
          <p:cNvPr id="8" name="Picture 7"/>
          <p:cNvPicPr/>
          <p:nvPr/>
        </p:nvPicPr>
        <p:blipFill rotWithShape="1">
          <a:blip r:embed="rId2"/>
          <a:srcRect r="2441" b="8326"/>
          <a:stretch/>
        </p:blipFill>
        <p:spPr bwMode="auto">
          <a:xfrm>
            <a:off x="131620" y="978448"/>
            <a:ext cx="8844700" cy="5618904"/>
          </a:xfrm>
          <a:prstGeom prst="rect">
            <a:avLst/>
          </a:prstGeom>
          <a:ln>
            <a:noFill/>
          </a:ln>
          <a:extLst>
            <a:ext uri="{53640926-AAD7-44D8-BBD7-CCE9431645EC}">
              <a14:shadowObscured xmlns:a14="http://schemas.microsoft.com/office/drawing/2010/main"/>
            </a:ext>
          </a:extLst>
        </p:spPr>
      </p:pic>
      <p:sp>
        <p:nvSpPr>
          <p:cNvPr id="3" name="Rectangle 2"/>
          <p:cNvSpPr/>
          <p:nvPr/>
        </p:nvSpPr>
        <p:spPr>
          <a:xfrm>
            <a:off x="8976320" y="4581128"/>
            <a:ext cx="3048000" cy="923330"/>
          </a:xfrm>
          <a:prstGeom prst="rect">
            <a:avLst/>
          </a:prstGeom>
        </p:spPr>
        <p:txBody>
          <a:bodyPr wrap="square">
            <a:spAutoFit/>
          </a:bodyPr>
          <a:lstStyle/>
          <a:p>
            <a:r>
              <a:rPr lang="en-GB" dirty="0">
                <a:latin typeface="+mj-lt"/>
                <a:ea typeface="Tahoma" panose="020B0604030504040204" pitchFamily="34" charset="0"/>
                <a:cs typeface="Tahoma" panose="020B0604030504040204" pitchFamily="34" charset="0"/>
              </a:rPr>
              <a:t>(</a:t>
            </a:r>
            <a:r>
              <a:rPr lang="en-GB" baseline="30000" dirty="0">
                <a:latin typeface="+mj-lt"/>
                <a:ea typeface="Tahoma" panose="020B0604030504040204" pitchFamily="34" charset="0"/>
                <a:cs typeface="Tahoma" panose="020B0604030504040204" pitchFamily="34" charset="0"/>
              </a:rPr>
              <a:t>*</a:t>
            </a:r>
            <a:r>
              <a:rPr lang="en-GB" dirty="0">
                <a:latin typeface="+mj-lt"/>
                <a:ea typeface="Tahoma" panose="020B0604030504040204" pitchFamily="34" charset="0"/>
                <a:cs typeface="Tahoma" panose="020B0604030504040204" pitchFamily="34" charset="0"/>
              </a:rPr>
              <a:t>) A noun phrase is a groups of words that functions like a noun </a:t>
            </a:r>
          </a:p>
        </p:txBody>
      </p:sp>
    </p:spTree>
    <p:extLst>
      <p:ext uri="{BB962C8B-B14F-4D97-AF65-F5344CB8AC3E}">
        <p14:creationId xmlns:p14="http://schemas.microsoft.com/office/powerpoint/2010/main" val="3708935753"/>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7254C5A6-8827-4B49-831F-428612C77D7E}" type="slidenum">
              <a:rPr lang="en-US" smtClean="0"/>
              <a:pPr/>
              <a:t>18</a:t>
            </a:fld>
            <a:endParaRPr lang="en-US" dirty="0"/>
          </a:p>
        </p:txBody>
      </p:sp>
      <p:pic>
        <p:nvPicPr>
          <p:cNvPr id="6" name="0409F8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3238" y="357188"/>
            <a:ext cx="11185525" cy="6142037"/>
          </a:xfrm>
          <a:prstGeom prst="rect">
            <a:avLst/>
          </a:prstGeom>
        </p:spPr>
      </p:pic>
      <p:sp>
        <p:nvSpPr>
          <p:cNvPr id="10" name="TextBox 9"/>
          <p:cNvSpPr txBox="1"/>
          <p:nvPr/>
        </p:nvSpPr>
        <p:spPr>
          <a:xfrm>
            <a:off x="9336361" y="62062"/>
            <a:ext cx="2520280" cy="461665"/>
          </a:xfrm>
          <a:prstGeom prst="rect">
            <a:avLst/>
          </a:prstGeom>
          <a:noFill/>
        </p:spPr>
        <p:txBody>
          <a:bodyPr wrap="square" rtlCol="0">
            <a:spAutoFit/>
          </a:bodyPr>
          <a:lstStyle/>
          <a:p>
            <a:r>
              <a:rPr lang="en-US" sz="2400" b="1" dirty="0">
                <a:solidFill>
                  <a:srgbClr val="990033"/>
                </a:solidFill>
                <a:latin typeface="+mj-lt"/>
              </a:rPr>
              <a:t>A small video</a:t>
            </a:r>
            <a:endParaRPr lang="en-GB" sz="2400" b="1" dirty="0">
              <a:solidFill>
                <a:srgbClr val="990033"/>
              </a:solidFill>
              <a:latin typeface="+mj-lt"/>
            </a:endParaRPr>
          </a:p>
        </p:txBody>
      </p:sp>
      <p:pic>
        <p:nvPicPr>
          <p:cNvPr id="5" name="Picture 2" descr="Microsoft App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79061" y="-4923"/>
            <a:ext cx="1057300" cy="10573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9552384" y="587997"/>
            <a:ext cx="1552156" cy="400110"/>
          </a:xfrm>
          <a:prstGeom prst="rect">
            <a:avLst/>
          </a:prstGeom>
          <a:noFill/>
        </p:spPr>
        <p:txBody>
          <a:bodyPr wrap="none" rtlCol="0">
            <a:spAutoFit/>
          </a:bodyPr>
          <a:lstStyle/>
          <a:p>
            <a:r>
              <a:rPr lang="en-US" sz="2000" dirty="0">
                <a:latin typeface="+mj-lt"/>
              </a:rPr>
              <a:t>Click to play</a:t>
            </a:r>
            <a:endParaRPr lang="en-GB" sz="2000" dirty="0">
              <a:latin typeface="+mj-lt"/>
            </a:endParaRPr>
          </a:p>
        </p:txBody>
      </p:sp>
    </p:spTree>
    <p:extLst>
      <p:ext uri="{BB962C8B-B14F-4D97-AF65-F5344CB8AC3E}">
        <p14:creationId xmlns:p14="http://schemas.microsoft.com/office/powerpoint/2010/main" val="239758706"/>
      </p:ext>
    </p:extLst>
  </p:cSld>
  <p:clrMapOvr>
    <a:masterClrMapping/>
  </p:clrMapOvr>
  <p:transition spd="med">
    <p:pull/>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97812"/>
            <a:ext cx="10972800" cy="554924"/>
          </a:xfrm>
        </p:spPr>
        <p:txBody>
          <a:bodyPr/>
          <a:lstStyle/>
          <a:p>
            <a:r>
              <a:rPr lang="en-US" dirty="0"/>
              <a:t>Use case C </a:t>
            </a:r>
            <a:r>
              <a:rPr lang="en-US" sz="2200" dirty="0"/>
              <a:t>(1)</a:t>
            </a:r>
            <a:r>
              <a:rPr lang="en-US" sz="2400" dirty="0"/>
              <a:t>:</a:t>
            </a:r>
            <a:r>
              <a:rPr lang="en-US" sz="2200" dirty="0"/>
              <a:t> </a:t>
            </a:r>
            <a:r>
              <a:rPr lang="en-GB" sz="2400" dirty="0"/>
              <a:t>‘Evidence checking’ – Identifying data assets from textual content</a:t>
            </a:r>
          </a:p>
        </p:txBody>
      </p:sp>
      <p:sp>
        <p:nvSpPr>
          <p:cNvPr id="3" name="Content Placeholder 2"/>
          <p:cNvSpPr>
            <a:spLocks noGrp="1"/>
          </p:cNvSpPr>
          <p:nvPr>
            <p:ph idx="1"/>
          </p:nvPr>
        </p:nvSpPr>
        <p:spPr>
          <a:xfrm>
            <a:off x="119336" y="1210138"/>
            <a:ext cx="11103024" cy="823484"/>
          </a:xfrm>
        </p:spPr>
        <p:txBody>
          <a:bodyPr/>
          <a:lstStyle/>
          <a:p>
            <a:pPr>
              <a:lnSpc>
                <a:spcPct val="100000"/>
              </a:lnSpc>
            </a:pPr>
            <a:r>
              <a:rPr lang="en-GB" sz="2200" u="sng" dirty="0"/>
              <a:t>Objective</a:t>
            </a:r>
            <a:r>
              <a:rPr lang="en-GB" sz="2200" dirty="0"/>
              <a:t>: cross-check the facts mentioned in a piece from the press or web by exploring the most relevant statistical datasets in Eurostat database</a:t>
            </a:r>
          </a:p>
        </p:txBody>
      </p:sp>
      <p:sp>
        <p:nvSpPr>
          <p:cNvPr id="4" name="Slide Number Placeholder 3"/>
          <p:cNvSpPr>
            <a:spLocks noGrp="1"/>
          </p:cNvSpPr>
          <p:nvPr>
            <p:ph type="sldNum" sz="quarter" idx="11"/>
          </p:nvPr>
        </p:nvSpPr>
        <p:spPr/>
        <p:txBody>
          <a:bodyPr/>
          <a:lstStyle/>
          <a:p>
            <a:fld id="{7254C5A6-8827-4B49-831F-428612C77D7E}" type="slidenum">
              <a:rPr lang="en-US" smtClean="0"/>
              <a:pPr/>
              <a:t>19</a:t>
            </a:fld>
            <a:endParaRPr lang="en-US" dirty="0"/>
          </a:p>
        </p:txBody>
      </p:sp>
      <p:sp>
        <p:nvSpPr>
          <p:cNvPr id="7" name="Content Placeholder 2"/>
          <p:cNvSpPr txBox="1">
            <a:spLocks/>
          </p:cNvSpPr>
          <p:nvPr/>
        </p:nvSpPr>
        <p:spPr bwMode="auto">
          <a:xfrm>
            <a:off x="-168696" y="1957444"/>
            <a:ext cx="3816424" cy="48559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bg2"/>
              </a:buClr>
              <a:buSzPct val="75000"/>
              <a:buFont typeface="Wingdings" pitchFamily="2" charset="2"/>
              <a:buChar char="n"/>
              <a:defRPr sz="2400">
                <a:solidFill>
                  <a:schemeClr val="tx1"/>
                </a:solidFill>
                <a:latin typeface="+mn-lt"/>
                <a:ea typeface="+mn-ea"/>
                <a:cs typeface="+mn-cs"/>
              </a:defRPr>
            </a:lvl1pPr>
            <a:lvl2pPr marL="538163" indent="-269875" algn="l" rtl="0" eaLnBrk="1" fontAlgn="base" hangingPunct="1">
              <a:spcBef>
                <a:spcPct val="20000"/>
              </a:spcBef>
              <a:spcAft>
                <a:spcPct val="0"/>
              </a:spcAft>
              <a:buClr>
                <a:schemeClr val="accent2"/>
              </a:buClr>
              <a:buSzPct val="100000"/>
              <a:buFont typeface="Courier New" pitchFamily="49" charset="0"/>
              <a:buChar char="-"/>
              <a:tabLst>
                <a:tab pos="358775" algn="l"/>
              </a:tabLst>
              <a:defRPr sz="2200">
                <a:solidFill>
                  <a:schemeClr val="tx1"/>
                </a:solidFill>
                <a:latin typeface="+mn-lt"/>
              </a:defRPr>
            </a:lvl2pPr>
            <a:lvl3pPr marL="1143000" indent="-228600" algn="l" rtl="0" eaLnBrk="1" fontAlgn="base" hangingPunct="1">
              <a:spcBef>
                <a:spcPct val="20000"/>
              </a:spcBef>
              <a:spcAft>
                <a:spcPct val="0"/>
              </a:spcAft>
              <a:buClr>
                <a:schemeClr val="bg2"/>
              </a:buClr>
              <a:buSzPct val="75000"/>
              <a:buFont typeface="Wingdings 3" panose="05040102010807070707" pitchFamily="18" charset="2"/>
              <a:buChar char=""/>
              <a:defRPr sz="2000">
                <a:solidFill>
                  <a:schemeClr val="tx1"/>
                </a:solidFill>
                <a:latin typeface="+mn-lt"/>
              </a:defRPr>
            </a:lvl3pPr>
            <a:lvl4pPr marL="1600200" indent="-228600" algn="l" rtl="0" eaLnBrk="1" fontAlgn="base" hangingPunct="1">
              <a:spcBef>
                <a:spcPct val="20000"/>
              </a:spcBef>
              <a:spcAft>
                <a:spcPct val="0"/>
              </a:spcAft>
              <a:buClr>
                <a:schemeClr val="accent2"/>
              </a:buClr>
              <a:buSzPct val="70000"/>
              <a:buFont typeface="Wingdings" pitchFamily="2" charset="2"/>
              <a:buChar char="¨"/>
              <a:defRPr sz="2000">
                <a:solidFill>
                  <a:schemeClr val="tx1"/>
                </a:solidFill>
                <a:latin typeface="+mn-lt"/>
              </a:defRPr>
            </a:lvl4pPr>
            <a:lvl5pPr marL="20574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5pPr>
            <a:lvl6pPr marL="25146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9pPr>
          </a:lstStyle>
          <a:p>
            <a:pPr marL="267970" lvl="1" indent="0">
              <a:buNone/>
            </a:pPr>
            <a:r>
              <a:rPr lang="en-GB" sz="2000" u="sng" dirty="0">
                <a:latin typeface="+mj-lt"/>
                <a:cs typeface="Arial"/>
              </a:rPr>
              <a:t>First approach</a:t>
            </a:r>
            <a:r>
              <a:rPr lang="en-GB" sz="2000" dirty="0">
                <a:latin typeface="+mj-lt"/>
                <a:cs typeface="Arial"/>
              </a:rPr>
              <a:t>: </a:t>
            </a:r>
            <a:br>
              <a:rPr lang="en-GB" sz="2000" dirty="0">
                <a:latin typeface="+mj-lt"/>
                <a:cs typeface="Arial" panose="020B0604020202020204" pitchFamily="34" charset="0"/>
              </a:rPr>
            </a:br>
            <a:r>
              <a:rPr lang="en-GB" sz="2000" b="1" dirty="0">
                <a:solidFill>
                  <a:srgbClr val="990033"/>
                </a:solidFill>
                <a:latin typeface="+mj-lt"/>
                <a:cs typeface="Arial"/>
              </a:rPr>
              <a:t>Using word embeddings</a:t>
            </a:r>
            <a:r>
              <a:rPr lang="en-GB" sz="2000" dirty="0">
                <a:latin typeface="+mj-lt"/>
                <a:cs typeface="Arial"/>
              </a:rPr>
              <a:t>:</a:t>
            </a:r>
            <a:endParaRPr lang="en-US" dirty="0">
              <a:cs typeface="Arial"/>
            </a:endParaRPr>
          </a:p>
          <a:p>
            <a:pPr lvl="1"/>
            <a:r>
              <a:rPr lang="en-US" sz="1800" dirty="0">
                <a:latin typeface="+mj-lt"/>
                <a:cs typeface="Arial" panose="020B0604020202020204" pitchFamily="34" charset="0"/>
              </a:rPr>
              <a:t>An NLP method which allows to find the similarity between words and sentences</a:t>
            </a:r>
          </a:p>
          <a:p>
            <a:pPr lvl="1"/>
            <a:r>
              <a:rPr lang="en-US" sz="1800" dirty="0">
                <a:latin typeface="+mj-lt"/>
                <a:cs typeface="Arial" panose="020B0604020202020204" pitchFamily="34" charset="0"/>
              </a:rPr>
              <a:t>Creates a dictionary with each word having associated numbers</a:t>
            </a:r>
            <a:endParaRPr lang="en-GB" sz="1800" dirty="0">
              <a:latin typeface="+mj-lt"/>
              <a:cs typeface="Arial" panose="020B0604020202020204" pitchFamily="34" charset="0"/>
            </a:endParaRPr>
          </a:p>
          <a:p>
            <a:pPr lvl="1"/>
            <a:r>
              <a:rPr lang="en-US" sz="1800" dirty="0">
                <a:latin typeface="+mj-lt"/>
                <a:cs typeface="Arial" panose="020B0604020202020204" pitchFamily="34" charset="0"/>
              </a:rPr>
              <a:t>Usually available ‘pre-trained’ from the analysis of some general corpus</a:t>
            </a:r>
          </a:p>
          <a:p>
            <a:pPr lvl="1"/>
            <a:r>
              <a:rPr lang="en-US" sz="1800" dirty="0">
                <a:latin typeface="+mj-lt"/>
                <a:cs typeface="Arial" panose="020B0604020202020204" pitchFamily="34" charset="0"/>
              </a:rPr>
              <a:t>Instead here we constructed them exclusively from Eurostat content (SE articles and SE Glossary articles) </a:t>
            </a:r>
          </a:p>
          <a:p>
            <a:pPr lvl="1"/>
            <a:r>
              <a:rPr lang="en-US" sz="1800" dirty="0">
                <a:latin typeface="+mj-lt"/>
                <a:cs typeface="Arial" panose="020B0604020202020204" pitchFamily="34" charset="0"/>
              </a:rPr>
              <a:t>Code available </a:t>
            </a:r>
            <a:r>
              <a:rPr lang="en-US" sz="1800" dirty="0">
                <a:latin typeface="+mj-lt"/>
                <a:cs typeface="Arial" panose="020B0604020202020204" pitchFamily="34" charset="0"/>
                <a:hlinkClick r:id="rId3"/>
              </a:rPr>
              <a:t>here</a:t>
            </a:r>
            <a:endParaRPr lang="en-US" sz="1800" dirty="0">
              <a:latin typeface="+mj-lt"/>
              <a:cs typeface="Arial" panose="020B0604020202020204" pitchFamily="34" charset="0"/>
            </a:endParaRPr>
          </a:p>
          <a:p>
            <a:pPr lvl="1"/>
            <a:endParaRPr kumimoji="0" lang="en-GB" sz="2000" kern="0" dirty="0">
              <a:latin typeface="+mj-lt"/>
            </a:endParaRPr>
          </a:p>
          <a:p>
            <a:pPr lvl="1"/>
            <a:endParaRPr kumimoji="0" lang="en-GB" sz="2000" kern="0" dirty="0">
              <a:latin typeface="+mj-lt"/>
            </a:endParaRPr>
          </a:p>
        </p:txBody>
      </p:sp>
      <p:pic>
        <p:nvPicPr>
          <p:cNvPr id="5" name="Picture 4"/>
          <p:cNvPicPr>
            <a:picLocks noChangeAspect="1"/>
          </p:cNvPicPr>
          <p:nvPr/>
        </p:nvPicPr>
        <p:blipFill rotWithShape="1">
          <a:blip r:embed="rId4"/>
          <a:srcRect b="25802"/>
          <a:stretch/>
        </p:blipFill>
        <p:spPr>
          <a:xfrm>
            <a:off x="3632088" y="2278021"/>
            <a:ext cx="8450774" cy="4214778"/>
          </a:xfrm>
          <a:prstGeom prst="rect">
            <a:avLst/>
          </a:prstGeom>
        </p:spPr>
      </p:pic>
    </p:spTree>
    <p:extLst>
      <p:ext uri="{BB962C8B-B14F-4D97-AF65-F5344CB8AC3E}">
        <p14:creationId xmlns:p14="http://schemas.microsoft.com/office/powerpoint/2010/main" val="637015244"/>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t>
            </a:r>
            <a:r>
              <a:rPr lang="en-US" sz="2200" dirty="0"/>
              <a:t>(1)</a:t>
            </a:r>
            <a:endParaRPr lang="en-GB" sz="2200" dirty="0"/>
          </a:p>
        </p:txBody>
      </p:sp>
      <p:sp>
        <p:nvSpPr>
          <p:cNvPr id="3" name="Content Placeholder 2"/>
          <p:cNvSpPr>
            <a:spLocks noGrp="1"/>
          </p:cNvSpPr>
          <p:nvPr>
            <p:ph idx="1"/>
          </p:nvPr>
        </p:nvSpPr>
        <p:spPr>
          <a:xfrm>
            <a:off x="619160" y="1567880"/>
            <a:ext cx="11103024" cy="4957464"/>
          </a:xfrm>
        </p:spPr>
        <p:txBody>
          <a:bodyPr/>
          <a:lstStyle/>
          <a:p>
            <a:r>
              <a:rPr lang="en-GB" sz="2200" dirty="0">
                <a:latin typeface="+mj-lt"/>
              </a:rPr>
              <a:t>A series of experiments aiming at improving user</a:t>
            </a:r>
            <a:br>
              <a:rPr lang="en-GB" sz="2200" dirty="0">
                <a:latin typeface="+mj-lt"/>
              </a:rPr>
            </a:br>
            <a:r>
              <a:rPr lang="en-GB" sz="2200" dirty="0">
                <a:latin typeface="+mj-lt"/>
              </a:rPr>
              <a:t>experience of Eurostat data services</a:t>
            </a:r>
          </a:p>
          <a:p>
            <a:r>
              <a:rPr lang="en-US" sz="2200" dirty="0">
                <a:latin typeface="+mj-lt"/>
              </a:rPr>
              <a:t>Using semantic analysis and natural language processing (NLP): </a:t>
            </a:r>
          </a:p>
          <a:p>
            <a:pPr lvl="1"/>
            <a:r>
              <a:rPr lang="en-GB" dirty="0">
                <a:solidFill>
                  <a:srgbClr val="990033"/>
                </a:solidFill>
                <a:latin typeface="+mj-lt"/>
              </a:rPr>
              <a:t>Semantic analysis</a:t>
            </a:r>
            <a:r>
              <a:rPr lang="en-GB" dirty="0">
                <a:latin typeface="+mj-lt"/>
              </a:rPr>
              <a:t>: drawing meaning from textual resources</a:t>
            </a:r>
          </a:p>
          <a:p>
            <a:pPr lvl="1"/>
            <a:r>
              <a:rPr lang="en-GB" dirty="0">
                <a:solidFill>
                  <a:srgbClr val="990033"/>
                </a:solidFill>
                <a:latin typeface="+mj-lt"/>
              </a:rPr>
              <a:t>Natural language processing</a:t>
            </a:r>
            <a:r>
              <a:rPr lang="en-GB" dirty="0">
                <a:latin typeface="+mj-lt"/>
              </a:rPr>
              <a:t>: methods bringing the interaction with the computer and the web closer to human language </a:t>
            </a:r>
          </a:p>
          <a:p>
            <a:pPr lvl="1"/>
            <a:r>
              <a:rPr lang="en-US" dirty="0">
                <a:latin typeface="+mj-lt"/>
              </a:rPr>
              <a:t>Use of advanced methods from fields such as </a:t>
            </a:r>
            <a:r>
              <a:rPr lang="en-US" dirty="0">
                <a:solidFill>
                  <a:srgbClr val="990033"/>
                </a:solidFill>
                <a:latin typeface="+mj-lt"/>
              </a:rPr>
              <a:t>machine learning </a:t>
            </a:r>
            <a:r>
              <a:rPr lang="en-US" dirty="0">
                <a:latin typeface="+mj-lt"/>
              </a:rPr>
              <a:t>(ML) and </a:t>
            </a:r>
            <a:r>
              <a:rPr lang="en-US" dirty="0">
                <a:solidFill>
                  <a:srgbClr val="990033"/>
                </a:solidFill>
                <a:latin typeface="+mj-lt"/>
              </a:rPr>
              <a:t>artificial intelligence </a:t>
            </a:r>
            <a:r>
              <a:rPr lang="en-US" dirty="0">
                <a:latin typeface="+mj-lt"/>
              </a:rPr>
              <a:t>(AI)</a:t>
            </a:r>
            <a:endParaRPr lang="en-GB" dirty="0">
              <a:latin typeface="+mj-lt"/>
            </a:endParaRPr>
          </a:p>
          <a:p>
            <a:r>
              <a:rPr lang="en-GB" sz="2200" dirty="0">
                <a:latin typeface="+mj-lt"/>
              </a:rPr>
              <a:t>This presentation: </a:t>
            </a:r>
          </a:p>
          <a:p>
            <a:pPr lvl="1"/>
            <a:r>
              <a:rPr lang="en-GB" dirty="0">
                <a:latin typeface="+mj-lt"/>
              </a:rPr>
              <a:t>Methodological challenges and decisions taken</a:t>
            </a:r>
          </a:p>
          <a:p>
            <a:pPr lvl="1"/>
            <a:r>
              <a:rPr lang="en-GB" dirty="0">
                <a:latin typeface="+mj-lt"/>
              </a:rPr>
              <a:t>Lessons learned, possible ways forward</a:t>
            </a:r>
          </a:p>
          <a:p>
            <a:endParaRPr lang="en-GB" dirty="0">
              <a:latin typeface="+mj-lt"/>
            </a:endParaRPr>
          </a:p>
        </p:txBody>
      </p:sp>
      <p:sp>
        <p:nvSpPr>
          <p:cNvPr id="4" name="Slide Number Placeholder 3"/>
          <p:cNvSpPr>
            <a:spLocks noGrp="1"/>
          </p:cNvSpPr>
          <p:nvPr>
            <p:ph type="sldNum" sz="quarter" idx="11"/>
          </p:nvPr>
        </p:nvSpPr>
        <p:spPr/>
        <p:txBody>
          <a:bodyPr/>
          <a:lstStyle/>
          <a:p>
            <a:fld id="{7254C5A6-8827-4B49-831F-428612C77D7E}" type="slidenum">
              <a:rPr lang="en-US" smtClean="0">
                <a:latin typeface="+mj-lt"/>
              </a:rPr>
              <a:pPr/>
              <a:t>2</a:t>
            </a:fld>
            <a:endParaRPr lang="en-US" dirty="0">
              <a:latin typeface="+mj-lt"/>
            </a:endParaRPr>
          </a:p>
        </p:txBody>
      </p:sp>
      <p:pic>
        <p:nvPicPr>
          <p:cNvPr id="7" name="Picture 6"/>
          <p:cNvPicPr>
            <a:picLocks noChangeAspect="1"/>
          </p:cNvPicPr>
          <p:nvPr/>
        </p:nvPicPr>
        <p:blipFill rotWithShape="1">
          <a:blip r:embed="rId2"/>
          <a:srcRect r="67893" b="79054"/>
          <a:stretch/>
        </p:blipFill>
        <p:spPr>
          <a:xfrm>
            <a:off x="8616279" y="1263591"/>
            <a:ext cx="3138999" cy="1067054"/>
          </a:xfrm>
          <a:prstGeom prst="rect">
            <a:avLst/>
          </a:prstGeom>
        </p:spPr>
      </p:pic>
      <p:pic>
        <p:nvPicPr>
          <p:cNvPr id="12" name="Picture 11"/>
          <p:cNvPicPr>
            <a:picLocks noChangeAspect="1"/>
          </p:cNvPicPr>
          <p:nvPr/>
        </p:nvPicPr>
        <p:blipFill>
          <a:blip r:embed="rId3">
            <a:clrChange>
              <a:clrFrom>
                <a:srgbClr val="FFFFFF"/>
              </a:clrFrom>
              <a:clrTo>
                <a:srgbClr val="FFFFFF">
                  <a:alpha val="0"/>
                </a:srgbClr>
              </a:clrTo>
            </a:clrChange>
          </a:blip>
          <a:stretch>
            <a:fillRect/>
          </a:stretch>
        </p:blipFill>
        <p:spPr>
          <a:xfrm>
            <a:off x="10003000" y="743484"/>
            <a:ext cx="1230809" cy="1230809"/>
          </a:xfrm>
          <a:prstGeom prst="rect">
            <a:avLst/>
          </a:prstGeom>
        </p:spPr>
      </p:pic>
    </p:spTree>
    <p:extLst>
      <p:ext uri="{BB962C8B-B14F-4D97-AF65-F5344CB8AC3E}">
        <p14:creationId xmlns:p14="http://schemas.microsoft.com/office/powerpoint/2010/main" val="3581284452"/>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72800" cy="379512"/>
          </a:xfrm>
        </p:spPr>
        <p:txBody>
          <a:bodyPr/>
          <a:lstStyle/>
          <a:p>
            <a:r>
              <a:rPr lang="en-US" dirty="0"/>
              <a:t>Use case C </a:t>
            </a:r>
            <a:r>
              <a:rPr lang="en-US" sz="2200" dirty="0"/>
              <a:t>(2)</a:t>
            </a:r>
            <a:endParaRPr lang="en-GB" sz="2200" dirty="0"/>
          </a:p>
        </p:txBody>
      </p:sp>
      <p:sp>
        <p:nvSpPr>
          <p:cNvPr id="4" name="Slide Number Placeholder 3"/>
          <p:cNvSpPr>
            <a:spLocks noGrp="1"/>
          </p:cNvSpPr>
          <p:nvPr>
            <p:ph type="sldNum" sz="quarter" idx="11"/>
          </p:nvPr>
        </p:nvSpPr>
        <p:spPr/>
        <p:txBody>
          <a:bodyPr/>
          <a:lstStyle/>
          <a:p>
            <a:fld id="{7254C5A6-8827-4B49-831F-428612C77D7E}" type="slidenum">
              <a:rPr lang="en-US" smtClean="0"/>
              <a:pPr/>
              <a:t>20</a:t>
            </a:fld>
            <a:endParaRPr lang="en-US" dirty="0"/>
          </a:p>
        </p:txBody>
      </p:sp>
      <p:sp>
        <p:nvSpPr>
          <p:cNvPr id="7" name="Content Placeholder 2"/>
          <p:cNvSpPr txBox="1">
            <a:spLocks/>
          </p:cNvSpPr>
          <p:nvPr/>
        </p:nvSpPr>
        <p:spPr bwMode="auto">
          <a:xfrm>
            <a:off x="4439816" y="486192"/>
            <a:ext cx="5976664" cy="936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bg2"/>
              </a:buClr>
              <a:buSzPct val="75000"/>
              <a:buFont typeface="Wingdings" pitchFamily="2" charset="2"/>
              <a:buChar char="n"/>
              <a:defRPr sz="2400">
                <a:solidFill>
                  <a:schemeClr val="tx1"/>
                </a:solidFill>
                <a:latin typeface="+mn-lt"/>
                <a:ea typeface="+mn-ea"/>
                <a:cs typeface="+mn-cs"/>
              </a:defRPr>
            </a:lvl1pPr>
            <a:lvl2pPr marL="538163" indent="-269875" algn="l" rtl="0" eaLnBrk="1" fontAlgn="base" hangingPunct="1">
              <a:spcBef>
                <a:spcPct val="20000"/>
              </a:spcBef>
              <a:spcAft>
                <a:spcPct val="0"/>
              </a:spcAft>
              <a:buClr>
                <a:schemeClr val="accent2"/>
              </a:buClr>
              <a:buSzPct val="100000"/>
              <a:buFont typeface="Courier New" pitchFamily="49" charset="0"/>
              <a:buChar char="-"/>
              <a:tabLst>
                <a:tab pos="358775" algn="l"/>
              </a:tabLst>
              <a:defRPr sz="2200">
                <a:solidFill>
                  <a:schemeClr val="tx1"/>
                </a:solidFill>
                <a:latin typeface="+mn-lt"/>
              </a:defRPr>
            </a:lvl2pPr>
            <a:lvl3pPr marL="1143000" indent="-228600" algn="l" rtl="0" eaLnBrk="1" fontAlgn="base" hangingPunct="1">
              <a:spcBef>
                <a:spcPct val="20000"/>
              </a:spcBef>
              <a:spcAft>
                <a:spcPct val="0"/>
              </a:spcAft>
              <a:buClr>
                <a:schemeClr val="bg2"/>
              </a:buClr>
              <a:buSzPct val="75000"/>
              <a:buFont typeface="Wingdings 3" panose="05040102010807070707" pitchFamily="18" charset="2"/>
              <a:buChar char=""/>
              <a:defRPr sz="2000">
                <a:solidFill>
                  <a:schemeClr val="tx1"/>
                </a:solidFill>
                <a:latin typeface="+mn-lt"/>
              </a:defRPr>
            </a:lvl3pPr>
            <a:lvl4pPr marL="1600200" indent="-228600" algn="l" rtl="0" eaLnBrk="1" fontAlgn="base" hangingPunct="1">
              <a:spcBef>
                <a:spcPct val="20000"/>
              </a:spcBef>
              <a:spcAft>
                <a:spcPct val="0"/>
              </a:spcAft>
              <a:buClr>
                <a:schemeClr val="accent2"/>
              </a:buClr>
              <a:buSzPct val="70000"/>
              <a:buFont typeface="Wingdings" pitchFamily="2" charset="2"/>
              <a:buChar char="¨"/>
              <a:defRPr sz="2000">
                <a:solidFill>
                  <a:schemeClr val="tx1"/>
                </a:solidFill>
                <a:latin typeface="+mn-lt"/>
              </a:defRPr>
            </a:lvl4pPr>
            <a:lvl5pPr marL="20574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5pPr>
            <a:lvl6pPr marL="25146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9pPr>
          </a:lstStyle>
          <a:p>
            <a:pPr marL="268288" lvl="1" indent="0" algn="r">
              <a:buNone/>
            </a:pPr>
            <a:r>
              <a:rPr lang="en-GB" sz="2000" dirty="0">
                <a:latin typeface="+mj-lt"/>
                <a:cs typeface="Arial" panose="020B0604020202020204" pitchFamily="34" charset="0"/>
              </a:rPr>
              <a:t>Also display the metadata and sample data for a selected dataset in the results</a:t>
            </a:r>
            <a:endParaRPr kumimoji="0" lang="en-GB" kern="0" dirty="0">
              <a:latin typeface="+mj-lt"/>
            </a:endParaRPr>
          </a:p>
        </p:txBody>
      </p:sp>
      <p:pic>
        <p:nvPicPr>
          <p:cNvPr id="3" name="Picture 2"/>
          <p:cNvPicPr>
            <a:picLocks noChangeAspect="1"/>
          </p:cNvPicPr>
          <p:nvPr/>
        </p:nvPicPr>
        <p:blipFill rotWithShape="1">
          <a:blip r:embed="rId3"/>
          <a:srcRect t="27299" r="24518"/>
          <a:stretch/>
        </p:blipFill>
        <p:spPr>
          <a:xfrm>
            <a:off x="609600" y="1646037"/>
            <a:ext cx="9324800" cy="5051923"/>
          </a:xfrm>
          <a:prstGeom prst="rect">
            <a:avLst/>
          </a:prstGeom>
        </p:spPr>
      </p:pic>
    </p:spTree>
    <p:extLst>
      <p:ext uri="{BB962C8B-B14F-4D97-AF65-F5344CB8AC3E}">
        <p14:creationId xmlns:p14="http://schemas.microsoft.com/office/powerpoint/2010/main" val="419365886"/>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72800" cy="379512"/>
          </a:xfrm>
        </p:spPr>
        <p:txBody>
          <a:bodyPr/>
          <a:lstStyle/>
          <a:p>
            <a:r>
              <a:rPr lang="en-US" dirty="0"/>
              <a:t>Use case C </a:t>
            </a:r>
            <a:r>
              <a:rPr lang="en-US" sz="2200" dirty="0"/>
              <a:t>(3)</a:t>
            </a:r>
            <a:endParaRPr lang="en-GB" sz="2200" dirty="0"/>
          </a:p>
        </p:txBody>
      </p:sp>
      <p:sp>
        <p:nvSpPr>
          <p:cNvPr id="4" name="Slide Number Placeholder 3"/>
          <p:cNvSpPr>
            <a:spLocks noGrp="1"/>
          </p:cNvSpPr>
          <p:nvPr>
            <p:ph type="sldNum" sz="quarter" idx="11"/>
          </p:nvPr>
        </p:nvSpPr>
        <p:spPr/>
        <p:txBody>
          <a:bodyPr/>
          <a:lstStyle/>
          <a:p>
            <a:fld id="{7254C5A6-8827-4B49-831F-428612C77D7E}" type="slidenum">
              <a:rPr lang="en-US" smtClean="0"/>
              <a:pPr/>
              <a:t>21</a:t>
            </a:fld>
            <a:endParaRPr lang="en-US" dirty="0"/>
          </a:p>
        </p:txBody>
      </p:sp>
      <p:sp>
        <p:nvSpPr>
          <p:cNvPr id="7" name="Content Placeholder 2"/>
          <p:cNvSpPr txBox="1">
            <a:spLocks/>
          </p:cNvSpPr>
          <p:nvPr/>
        </p:nvSpPr>
        <p:spPr bwMode="auto">
          <a:xfrm>
            <a:off x="0" y="950850"/>
            <a:ext cx="11305256" cy="110999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bg2"/>
              </a:buClr>
              <a:buSzPct val="75000"/>
              <a:buFont typeface="Wingdings" pitchFamily="2" charset="2"/>
              <a:buChar char="n"/>
              <a:defRPr sz="2400">
                <a:solidFill>
                  <a:schemeClr val="tx1"/>
                </a:solidFill>
                <a:latin typeface="+mn-lt"/>
                <a:ea typeface="+mn-ea"/>
                <a:cs typeface="+mn-cs"/>
              </a:defRPr>
            </a:lvl1pPr>
            <a:lvl2pPr marL="538163" indent="-269875" algn="l" rtl="0" eaLnBrk="1" fontAlgn="base" hangingPunct="1">
              <a:spcBef>
                <a:spcPct val="20000"/>
              </a:spcBef>
              <a:spcAft>
                <a:spcPct val="0"/>
              </a:spcAft>
              <a:buClr>
                <a:schemeClr val="accent2"/>
              </a:buClr>
              <a:buSzPct val="100000"/>
              <a:buFont typeface="Courier New" pitchFamily="49" charset="0"/>
              <a:buChar char="-"/>
              <a:tabLst>
                <a:tab pos="358775" algn="l"/>
              </a:tabLst>
              <a:defRPr sz="2200">
                <a:solidFill>
                  <a:schemeClr val="tx1"/>
                </a:solidFill>
                <a:latin typeface="+mn-lt"/>
              </a:defRPr>
            </a:lvl2pPr>
            <a:lvl3pPr marL="1143000" indent="-228600" algn="l" rtl="0" eaLnBrk="1" fontAlgn="base" hangingPunct="1">
              <a:spcBef>
                <a:spcPct val="20000"/>
              </a:spcBef>
              <a:spcAft>
                <a:spcPct val="0"/>
              </a:spcAft>
              <a:buClr>
                <a:schemeClr val="bg2"/>
              </a:buClr>
              <a:buSzPct val="75000"/>
              <a:buFont typeface="Wingdings 3" panose="05040102010807070707" pitchFamily="18" charset="2"/>
              <a:buChar char=""/>
              <a:defRPr sz="2000">
                <a:solidFill>
                  <a:schemeClr val="tx1"/>
                </a:solidFill>
                <a:latin typeface="+mn-lt"/>
              </a:defRPr>
            </a:lvl3pPr>
            <a:lvl4pPr marL="1600200" indent="-228600" algn="l" rtl="0" eaLnBrk="1" fontAlgn="base" hangingPunct="1">
              <a:spcBef>
                <a:spcPct val="20000"/>
              </a:spcBef>
              <a:spcAft>
                <a:spcPct val="0"/>
              </a:spcAft>
              <a:buClr>
                <a:schemeClr val="accent2"/>
              </a:buClr>
              <a:buSzPct val="70000"/>
              <a:buFont typeface="Wingdings" pitchFamily="2" charset="2"/>
              <a:buChar char="¨"/>
              <a:defRPr sz="2000">
                <a:solidFill>
                  <a:schemeClr val="tx1"/>
                </a:solidFill>
                <a:latin typeface="+mn-lt"/>
              </a:defRPr>
            </a:lvl4pPr>
            <a:lvl5pPr marL="20574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5pPr>
            <a:lvl6pPr marL="25146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9pPr>
          </a:lstStyle>
          <a:p>
            <a:pPr lvl="1"/>
            <a:r>
              <a:rPr lang="en-GB" sz="2000" dirty="0">
                <a:latin typeface="+mj-lt"/>
                <a:cs typeface="Arial" panose="020B0604020202020204" pitchFamily="34" charset="0"/>
              </a:rPr>
              <a:t>For the semantic similarity matches we used the descriptions of the datasets in Eurostat database tree, either as the titles at the ‘leaves’ of the tree, or as the ‘full paths’ (excluding the top-level branches)</a:t>
            </a:r>
            <a:endParaRPr kumimoji="0" lang="en-GB" sz="2000" kern="0" dirty="0">
              <a:latin typeface="+mj-lt"/>
            </a:endParaRPr>
          </a:p>
        </p:txBody>
      </p:sp>
      <p:sp>
        <p:nvSpPr>
          <p:cNvPr id="8" name="Content Placeholder 2"/>
          <p:cNvSpPr txBox="1">
            <a:spLocks/>
          </p:cNvSpPr>
          <p:nvPr/>
        </p:nvSpPr>
        <p:spPr bwMode="auto">
          <a:xfrm>
            <a:off x="7465168" y="1929424"/>
            <a:ext cx="3816424" cy="427986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bg2"/>
              </a:buClr>
              <a:buSzPct val="75000"/>
              <a:buFont typeface="Wingdings" pitchFamily="2" charset="2"/>
              <a:buChar char="n"/>
              <a:defRPr sz="2400">
                <a:solidFill>
                  <a:schemeClr val="tx1"/>
                </a:solidFill>
                <a:latin typeface="+mn-lt"/>
                <a:ea typeface="+mn-ea"/>
                <a:cs typeface="+mn-cs"/>
              </a:defRPr>
            </a:lvl1pPr>
            <a:lvl2pPr marL="538163" indent="-269875" algn="l" rtl="0" eaLnBrk="1" fontAlgn="base" hangingPunct="1">
              <a:spcBef>
                <a:spcPct val="20000"/>
              </a:spcBef>
              <a:spcAft>
                <a:spcPct val="0"/>
              </a:spcAft>
              <a:buClr>
                <a:schemeClr val="accent2"/>
              </a:buClr>
              <a:buSzPct val="100000"/>
              <a:buFont typeface="Courier New" pitchFamily="49" charset="0"/>
              <a:buChar char="-"/>
              <a:tabLst>
                <a:tab pos="358775" algn="l"/>
              </a:tabLst>
              <a:defRPr sz="2200">
                <a:solidFill>
                  <a:schemeClr val="tx1"/>
                </a:solidFill>
                <a:latin typeface="+mn-lt"/>
              </a:defRPr>
            </a:lvl2pPr>
            <a:lvl3pPr marL="1143000" indent="-228600" algn="l" rtl="0" eaLnBrk="1" fontAlgn="base" hangingPunct="1">
              <a:spcBef>
                <a:spcPct val="20000"/>
              </a:spcBef>
              <a:spcAft>
                <a:spcPct val="0"/>
              </a:spcAft>
              <a:buClr>
                <a:schemeClr val="bg2"/>
              </a:buClr>
              <a:buSzPct val="75000"/>
              <a:buFont typeface="Wingdings 3" panose="05040102010807070707" pitchFamily="18" charset="2"/>
              <a:buChar char=""/>
              <a:defRPr sz="2000">
                <a:solidFill>
                  <a:schemeClr val="tx1"/>
                </a:solidFill>
                <a:latin typeface="+mn-lt"/>
              </a:defRPr>
            </a:lvl3pPr>
            <a:lvl4pPr marL="1600200" indent="-228600" algn="l" rtl="0" eaLnBrk="1" fontAlgn="base" hangingPunct="1">
              <a:spcBef>
                <a:spcPct val="20000"/>
              </a:spcBef>
              <a:spcAft>
                <a:spcPct val="0"/>
              </a:spcAft>
              <a:buClr>
                <a:schemeClr val="accent2"/>
              </a:buClr>
              <a:buSzPct val="70000"/>
              <a:buFont typeface="Wingdings" pitchFamily="2" charset="2"/>
              <a:buChar char="¨"/>
              <a:defRPr sz="2000">
                <a:solidFill>
                  <a:schemeClr val="tx1"/>
                </a:solidFill>
                <a:latin typeface="+mn-lt"/>
              </a:defRPr>
            </a:lvl4pPr>
            <a:lvl5pPr marL="20574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5pPr>
            <a:lvl6pPr marL="25146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9pPr>
          </a:lstStyle>
          <a:p>
            <a:pPr lvl="1"/>
            <a:r>
              <a:rPr lang="en-GB" sz="2000" dirty="0">
                <a:latin typeface="+mj-lt"/>
                <a:cs typeface="Arial" panose="020B0604020202020204" pitchFamily="34" charset="0"/>
              </a:rPr>
              <a:t>Some difficulties because the descriptions of the datasets were short</a:t>
            </a:r>
          </a:p>
          <a:p>
            <a:pPr lvl="1"/>
            <a:r>
              <a:rPr kumimoji="0" lang="en-GB" sz="2000" kern="0" dirty="0">
                <a:latin typeface="+mj-lt"/>
              </a:rPr>
              <a:t>Could not use the summaries which appear in a fraction of the datasets (almost repeated for several datasets)</a:t>
            </a:r>
          </a:p>
          <a:p>
            <a:pPr lvl="1"/>
            <a:r>
              <a:rPr kumimoji="0" lang="en-US" sz="2000" kern="0" dirty="0">
                <a:latin typeface="+mj-lt"/>
              </a:rPr>
              <a:t>Using, in addition, the metadata (e.g. dimensions in the datasets) could improve the results but this was not tested</a:t>
            </a:r>
            <a:endParaRPr kumimoji="0" lang="en-GB" sz="2000" kern="0" dirty="0">
              <a:latin typeface="+mj-lt"/>
            </a:endParaRPr>
          </a:p>
        </p:txBody>
      </p:sp>
      <p:pic>
        <p:nvPicPr>
          <p:cNvPr id="10" name="Picture 9"/>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352" y="2007983"/>
            <a:ext cx="7344816" cy="4697617"/>
          </a:xfrm>
          <a:prstGeom prst="rect">
            <a:avLst/>
          </a:prstGeom>
          <a:noFill/>
          <a:ln>
            <a:noFill/>
          </a:ln>
        </p:spPr>
      </p:pic>
    </p:spTree>
    <p:extLst>
      <p:ext uri="{BB962C8B-B14F-4D97-AF65-F5344CB8AC3E}">
        <p14:creationId xmlns:p14="http://schemas.microsoft.com/office/powerpoint/2010/main" val="467628733"/>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72800" cy="379512"/>
          </a:xfrm>
        </p:spPr>
        <p:txBody>
          <a:bodyPr/>
          <a:lstStyle/>
          <a:p>
            <a:r>
              <a:rPr lang="en-US" dirty="0"/>
              <a:t>Use case C </a:t>
            </a:r>
            <a:r>
              <a:rPr lang="en-US" sz="2200" dirty="0"/>
              <a:t>(4)</a:t>
            </a:r>
            <a:endParaRPr lang="en-GB" sz="2200" dirty="0"/>
          </a:p>
        </p:txBody>
      </p:sp>
      <p:sp>
        <p:nvSpPr>
          <p:cNvPr id="4" name="Slide Number Placeholder 3"/>
          <p:cNvSpPr>
            <a:spLocks noGrp="1"/>
          </p:cNvSpPr>
          <p:nvPr>
            <p:ph type="sldNum" sz="quarter" idx="11"/>
          </p:nvPr>
        </p:nvSpPr>
        <p:spPr/>
        <p:txBody>
          <a:bodyPr/>
          <a:lstStyle/>
          <a:p>
            <a:fld id="{7254C5A6-8827-4B49-831F-428612C77D7E}" type="slidenum">
              <a:rPr lang="en-US" smtClean="0"/>
              <a:pPr/>
              <a:t>22</a:t>
            </a:fld>
            <a:endParaRPr lang="en-US" dirty="0"/>
          </a:p>
        </p:txBody>
      </p:sp>
      <p:sp>
        <p:nvSpPr>
          <p:cNvPr id="7" name="Content Placeholder 2"/>
          <p:cNvSpPr txBox="1">
            <a:spLocks/>
          </p:cNvSpPr>
          <p:nvPr/>
        </p:nvSpPr>
        <p:spPr bwMode="auto">
          <a:xfrm>
            <a:off x="-96688" y="1322201"/>
            <a:ext cx="3816424" cy="427986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bg2"/>
              </a:buClr>
              <a:buSzPct val="75000"/>
              <a:buFont typeface="Wingdings" pitchFamily="2" charset="2"/>
              <a:buChar char="n"/>
              <a:defRPr sz="2400">
                <a:solidFill>
                  <a:schemeClr val="tx1"/>
                </a:solidFill>
                <a:latin typeface="+mn-lt"/>
                <a:ea typeface="+mn-ea"/>
                <a:cs typeface="+mn-cs"/>
              </a:defRPr>
            </a:lvl1pPr>
            <a:lvl2pPr marL="538163" indent="-269875" algn="l" rtl="0" eaLnBrk="1" fontAlgn="base" hangingPunct="1">
              <a:spcBef>
                <a:spcPct val="20000"/>
              </a:spcBef>
              <a:spcAft>
                <a:spcPct val="0"/>
              </a:spcAft>
              <a:buClr>
                <a:schemeClr val="accent2"/>
              </a:buClr>
              <a:buSzPct val="100000"/>
              <a:buFont typeface="Courier New" pitchFamily="49" charset="0"/>
              <a:buChar char="-"/>
              <a:tabLst>
                <a:tab pos="358775" algn="l"/>
              </a:tabLst>
              <a:defRPr sz="2200">
                <a:solidFill>
                  <a:schemeClr val="tx1"/>
                </a:solidFill>
                <a:latin typeface="+mn-lt"/>
              </a:defRPr>
            </a:lvl2pPr>
            <a:lvl3pPr marL="1143000" indent="-228600" algn="l" rtl="0" eaLnBrk="1" fontAlgn="base" hangingPunct="1">
              <a:spcBef>
                <a:spcPct val="20000"/>
              </a:spcBef>
              <a:spcAft>
                <a:spcPct val="0"/>
              </a:spcAft>
              <a:buClr>
                <a:schemeClr val="bg2"/>
              </a:buClr>
              <a:buSzPct val="75000"/>
              <a:buFont typeface="Wingdings 3" panose="05040102010807070707" pitchFamily="18" charset="2"/>
              <a:buChar char=""/>
              <a:defRPr sz="2000">
                <a:solidFill>
                  <a:schemeClr val="tx1"/>
                </a:solidFill>
                <a:latin typeface="+mn-lt"/>
              </a:defRPr>
            </a:lvl3pPr>
            <a:lvl4pPr marL="1600200" indent="-228600" algn="l" rtl="0" eaLnBrk="1" fontAlgn="base" hangingPunct="1">
              <a:spcBef>
                <a:spcPct val="20000"/>
              </a:spcBef>
              <a:spcAft>
                <a:spcPct val="0"/>
              </a:spcAft>
              <a:buClr>
                <a:schemeClr val="accent2"/>
              </a:buClr>
              <a:buSzPct val="70000"/>
              <a:buFont typeface="Wingdings" pitchFamily="2" charset="2"/>
              <a:buChar char="¨"/>
              <a:defRPr sz="2000">
                <a:solidFill>
                  <a:schemeClr val="tx1"/>
                </a:solidFill>
                <a:latin typeface="+mn-lt"/>
              </a:defRPr>
            </a:lvl4pPr>
            <a:lvl5pPr marL="20574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5pPr>
            <a:lvl6pPr marL="25146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9pPr>
          </a:lstStyle>
          <a:p>
            <a:pPr marL="267970" lvl="1" indent="0">
              <a:buNone/>
            </a:pPr>
            <a:r>
              <a:rPr lang="en-GB" sz="2000" u="sng" dirty="0">
                <a:latin typeface="+mj-lt"/>
                <a:cs typeface="Arial"/>
              </a:rPr>
              <a:t>Second approach</a:t>
            </a:r>
            <a:r>
              <a:rPr lang="en-GB" sz="2000" dirty="0">
                <a:latin typeface="+mj-lt"/>
                <a:cs typeface="Arial"/>
              </a:rPr>
              <a:t>: </a:t>
            </a:r>
            <a:br>
              <a:rPr lang="en-GB" sz="2000" dirty="0">
                <a:latin typeface="+mj-lt"/>
                <a:cs typeface="Arial" panose="020B0604020202020204" pitchFamily="34" charset="0"/>
              </a:rPr>
            </a:br>
            <a:r>
              <a:rPr lang="en-GB" sz="2000" b="1" dirty="0">
                <a:solidFill>
                  <a:srgbClr val="990033"/>
                </a:solidFill>
                <a:latin typeface="+mj-lt"/>
                <a:cs typeface="Arial"/>
              </a:rPr>
              <a:t>Using topic modelling and word embeddings</a:t>
            </a:r>
            <a:r>
              <a:rPr lang="en-GB" sz="2000" dirty="0">
                <a:latin typeface="+mj-lt"/>
                <a:cs typeface="Arial"/>
              </a:rPr>
              <a:t>:</a:t>
            </a:r>
            <a:endParaRPr lang="en-US">
              <a:cs typeface="Arial"/>
            </a:endParaRPr>
          </a:p>
          <a:p>
            <a:pPr marL="537845" lvl="1"/>
            <a:r>
              <a:rPr lang="en-US" sz="2000" dirty="0">
                <a:latin typeface="+mj-lt"/>
                <a:cs typeface="Arial" panose="020B0604020202020204" pitchFamily="34" charset="0"/>
              </a:rPr>
              <a:t>Enhancement of the previous code with the topic modelling enrichment method</a:t>
            </a:r>
            <a:endParaRPr lang="en-US" sz="2000" dirty="0">
              <a:latin typeface="+mj-lt"/>
              <a:ea typeface="Tahoma"/>
              <a:cs typeface="Arial" panose="020B0604020202020204" pitchFamily="34" charset="0"/>
            </a:endParaRPr>
          </a:p>
          <a:p>
            <a:pPr marL="537845" lvl="1"/>
            <a:r>
              <a:rPr lang="en-US" sz="2000" dirty="0">
                <a:latin typeface="+mj-lt"/>
                <a:cs typeface="Arial"/>
              </a:rPr>
              <a:t>Also enrichment of the user query with related terms and synonyms from </a:t>
            </a:r>
            <a:r>
              <a:rPr lang="en-US" sz="2000" dirty="0">
                <a:latin typeface="+mj-lt"/>
                <a:cs typeface="Arial"/>
                <a:hlinkClick r:id="rId3"/>
              </a:rPr>
              <a:t>ConceptNet</a:t>
            </a:r>
            <a:r>
              <a:rPr lang="en-US" sz="2000" dirty="0">
                <a:latin typeface="+mj-lt"/>
                <a:cs typeface="Arial"/>
              </a:rPr>
              <a:t> (an external knowledge graph)</a:t>
            </a:r>
            <a:endParaRPr lang="en-US" sz="2000" dirty="0">
              <a:latin typeface="+mj-lt"/>
              <a:ea typeface="Tahoma"/>
              <a:cs typeface="Arial"/>
            </a:endParaRPr>
          </a:p>
          <a:p>
            <a:pPr marL="537845" lvl="1"/>
            <a:r>
              <a:rPr lang="en-US" sz="2000" dirty="0">
                <a:cs typeface="Arial" panose="020B0604020202020204" pitchFamily="34" charset="0"/>
              </a:rPr>
              <a:t>Code available </a:t>
            </a:r>
            <a:r>
              <a:rPr lang="en-US" sz="2000" dirty="0">
                <a:cs typeface="Arial" panose="020B0604020202020204" pitchFamily="34" charset="0"/>
                <a:hlinkClick r:id="rId4"/>
              </a:rPr>
              <a:t>here</a:t>
            </a:r>
            <a:endParaRPr lang="en-US" sz="2000" dirty="0">
              <a:ea typeface="Tahoma"/>
              <a:cs typeface="Arial" panose="020B0604020202020204" pitchFamily="34" charset="0"/>
            </a:endParaRPr>
          </a:p>
          <a:p>
            <a:pPr marL="537845" lvl="1"/>
            <a:endParaRPr lang="en-US" sz="2000" dirty="0">
              <a:latin typeface="+mj-lt"/>
              <a:ea typeface="Tahoma"/>
              <a:cs typeface="Arial" panose="020B0604020202020204" pitchFamily="34" charset="0"/>
            </a:endParaRPr>
          </a:p>
          <a:p>
            <a:pPr marL="537845" lvl="1"/>
            <a:endParaRPr lang="en-GB" sz="2000" kern="0" dirty="0">
              <a:latin typeface="+mj-lt"/>
              <a:ea typeface="Tahoma"/>
              <a:cs typeface="Tahoma"/>
            </a:endParaRPr>
          </a:p>
          <a:p>
            <a:pPr marL="537845" lvl="1"/>
            <a:endParaRPr lang="en-GB" sz="2000" kern="0" dirty="0">
              <a:latin typeface="+mj-lt"/>
              <a:ea typeface="Tahoma"/>
              <a:cs typeface="Tahoma"/>
            </a:endParaRPr>
          </a:p>
        </p:txBody>
      </p:sp>
      <p:pic>
        <p:nvPicPr>
          <p:cNvPr id="9" name="Picture 8"/>
          <p:cNvPicPr/>
          <p:nvPr/>
        </p:nvPicPr>
        <p:blipFill rotWithShape="1">
          <a:blip r:embed="rId5"/>
          <a:srcRect r="1365" b="2091"/>
          <a:stretch/>
        </p:blipFill>
        <p:spPr bwMode="auto">
          <a:xfrm>
            <a:off x="3719736" y="234161"/>
            <a:ext cx="8280920" cy="5267672"/>
          </a:xfrm>
          <a:prstGeom prst="rect">
            <a:avLst/>
          </a:prstGeom>
          <a:ln>
            <a:noFill/>
          </a:ln>
          <a:extLst>
            <a:ext uri="{53640926-AAD7-44D8-BBD7-CCE9431645EC}">
              <a14:shadowObscured xmlns:a14="http://schemas.microsoft.com/office/drawing/2010/main"/>
            </a:ext>
          </a:extLst>
        </p:spPr>
      </p:pic>
      <p:sp>
        <p:nvSpPr>
          <p:cNvPr id="6" name="Rectangle 5"/>
          <p:cNvSpPr/>
          <p:nvPr/>
        </p:nvSpPr>
        <p:spPr bwMode="auto">
          <a:xfrm>
            <a:off x="3719736" y="1791001"/>
            <a:ext cx="8064896" cy="576064"/>
          </a:xfrm>
          <a:prstGeom prst="rect">
            <a:avLst/>
          </a:prstGeom>
          <a:noFill/>
          <a:ln w="25400" cap="flat" cmpd="sng" algn="ctr">
            <a:solidFill>
              <a:srgbClr val="0F36B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GB" sz="1800" b="0" i="0" u="none" strike="noStrike" cap="none" normalizeH="0" baseline="0" dirty="0">
              <a:ln>
                <a:noFill/>
              </a:ln>
              <a:solidFill>
                <a:schemeClr val="tx1"/>
              </a:solidFill>
              <a:effectLst/>
              <a:latin typeface="Arial" charset="0"/>
            </a:endParaRPr>
          </a:p>
        </p:txBody>
      </p:sp>
      <p:sp>
        <p:nvSpPr>
          <p:cNvPr id="10" name="TextBox 9"/>
          <p:cNvSpPr txBox="1"/>
          <p:nvPr/>
        </p:nvSpPr>
        <p:spPr>
          <a:xfrm>
            <a:off x="6384032" y="234161"/>
            <a:ext cx="5328592" cy="707886"/>
          </a:xfrm>
          <a:prstGeom prst="rect">
            <a:avLst/>
          </a:prstGeom>
          <a:noFill/>
        </p:spPr>
        <p:txBody>
          <a:bodyPr wrap="square" rtlCol="0">
            <a:spAutoFit/>
          </a:bodyPr>
          <a:lstStyle/>
          <a:p>
            <a:r>
              <a:rPr lang="en-US" sz="2000" dirty="0">
                <a:latin typeface="+mj-lt"/>
              </a:rPr>
              <a:t>Numerous terms from the enrichment</a:t>
            </a:r>
          </a:p>
          <a:p>
            <a:r>
              <a:rPr lang="en-US" sz="2000" dirty="0">
                <a:latin typeface="+mj-lt"/>
              </a:rPr>
              <a:t>of the query – some of them irrelevant(</a:t>
            </a:r>
            <a:r>
              <a:rPr lang="en-US" sz="2000" baseline="30000" dirty="0">
                <a:latin typeface="+mj-lt"/>
              </a:rPr>
              <a:t>*</a:t>
            </a:r>
            <a:r>
              <a:rPr lang="en-US" sz="2000" dirty="0">
                <a:latin typeface="+mj-lt"/>
              </a:rPr>
              <a:t>)</a:t>
            </a:r>
            <a:endParaRPr lang="en-GB" sz="2000" dirty="0">
              <a:latin typeface="+mj-lt"/>
            </a:endParaRPr>
          </a:p>
        </p:txBody>
      </p:sp>
      <p:cxnSp>
        <p:nvCxnSpPr>
          <p:cNvPr id="12" name="Straight Arrow Connector 11"/>
          <p:cNvCxnSpPr>
            <a:stCxn id="6" idx="0"/>
          </p:cNvCxnSpPr>
          <p:nvPr/>
        </p:nvCxnSpPr>
        <p:spPr bwMode="auto">
          <a:xfrm flipV="1">
            <a:off x="7752184" y="882878"/>
            <a:ext cx="288032" cy="908123"/>
          </a:xfrm>
          <a:prstGeom prst="straightConnector1">
            <a:avLst/>
          </a:prstGeom>
          <a:solidFill>
            <a:schemeClr val="accent1"/>
          </a:solidFill>
          <a:ln w="25400" cap="flat" cmpd="sng" algn="ctr">
            <a:solidFill>
              <a:srgbClr val="0F36B1"/>
            </a:solidFill>
            <a:prstDash val="solid"/>
            <a:round/>
            <a:headEnd type="none" w="med" len="med"/>
            <a:tailEnd type="triangle"/>
          </a:ln>
          <a:effectLst/>
        </p:spPr>
      </p:cxnSp>
      <p:sp>
        <p:nvSpPr>
          <p:cNvPr id="14" name="TextBox 13"/>
          <p:cNvSpPr txBox="1"/>
          <p:nvPr/>
        </p:nvSpPr>
        <p:spPr>
          <a:xfrm>
            <a:off x="734729" y="5648235"/>
            <a:ext cx="10513168" cy="1200329"/>
          </a:xfrm>
          <a:prstGeom prst="rect">
            <a:avLst/>
          </a:prstGeom>
          <a:noFill/>
        </p:spPr>
        <p:txBody>
          <a:bodyPr wrap="square" rtlCol="0">
            <a:spAutoFit/>
          </a:bodyPr>
          <a:lstStyle/>
          <a:p>
            <a:r>
              <a:rPr lang="en-US" dirty="0">
                <a:latin typeface="+mj-lt"/>
              </a:rPr>
              <a:t>(</a:t>
            </a:r>
            <a:r>
              <a:rPr lang="en-US" baseline="30000" dirty="0">
                <a:latin typeface="+mj-lt"/>
              </a:rPr>
              <a:t>*</a:t>
            </a:r>
            <a:r>
              <a:rPr lang="en-US" dirty="0">
                <a:latin typeface="+mj-lt"/>
              </a:rPr>
              <a:t>)  </a:t>
            </a:r>
            <a:r>
              <a:rPr lang="en-US" u="sng" dirty="0">
                <a:latin typeface="+mj-lt"/>
              </a:rPr>
              <a:t>Reasoning</a:t>
            </a:r>
            <a:r>
              <a:rPr lang="en-US" dirty="0">
                <a:latin typeface="+mj-lt"/>
              </a:rPr>
              <a:t>: more chances for matches with the additional terms which </a:t>
            </a:r>
            <a:r>
              <a:rPr lang="en-US" u="sng" dirty="0">
                <a:latin typeface="+mj-lt"/>
              </a:rPr>
              <a:t>appear in the descriptions </a:t>
            </a:r>
            <a:br>
              <a:rPr lang="en-US" u="sng" dirty="0">
                <a:latin typeface="+mj-lt"/>
              </a:rPr>
            </a:br>
            <a:r>
              <a:rPr lang="en-US" dirty="0">
                <a:latin typeface="+mj-lt"/>
              </a:rPr>
              <a:t>     </a:t>
            </a:r>
            <a:r>
              <a:rPr lang="en-US" u="sng" dirty="0">
                <a:latin typeface="+mj-lt"/>
              </a:rPr>
              <a:t>of the datasets</a:t>
            </a:r>
            <a:endParaRPr lang="en-US" dirty="0">
              <a:latin typeface="+mj-lt"/>
            </a:endParaRPr>
          </a:p>
          <a:p>
            <a:r>
              <a:rPr lang="en-US" dirty="0">
                <a:latin typeface="+mj-lt"/>
              </a:rPr>
              <a:t>     Highly irrelevant terms not found in the descriptions are simply discarded. But:</a:t>
            </a:r>
          </a:p>
          <a:p>
            <a:r>
              <a:rPr lang="en-US" dirty="0">
                <a:latin typeface="+mj-lt"/>
              </a:rPr>
              <a:t>     </a:t>
            </a:r>
            <a:r>
              <a:rPr lang="en-US" u="sng" dirty="0">
                <a:latin typeface="+mj-lt"/>
              </a:rPr>
              <a:t>Disadvantage</a:t>
            </a:r>
            <a:r>
              <a:rPr lang="en-US" dirty="0">
                <a:latin typeface="+mj-lt"/>
              </a:rPr>
              <a:t>: Irrelevant terms which </a:t>
            </a:r>
            <a:r>
              <a:rPr lang="en-US" u="sng" dirty="0">
                <a:latin typeface="+mj-lt"/>
              </a:rPr>
              <a:t>do</a:t>
            </a:r>
            <a:r>
              <a:rPr lang="en-US" dirty="0">
                <a:latin typeface="+mj-lt"/>
              </a:rPr>
              <a:t> appear in the descriptions!</a:t>
            </a:r>
            <a:endParaRPr lang="en-GB" dirty="0">
              <a:latin typeface="+mj-lt"/>
            </a:endParaRPr>
          </a:p>
        </p:txBody>
      </p:sp>
    </p:spTree>
    <p:extLst>
      <p:ext uri="{BB962C8B-B14F-4D97-AF65-F5344CB8AC3E}">
        <p14:creationId xmlns:p14="http://schemas.microsoft.com/office/powerpoint/2010/main" val="180878910"/>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65368"/>
            <a:ext cx="10972800" cy="379512"/>
          </a:xfrm>
        </p:spPr>
        <p:txBody>
          <a:bodyPr/>
          <a:lstStyle/>
          <a:p>
            <a:r>
              <a:rPr lang="en-US" dirty="0"/>
              <a:t>Use case C </a:t>
            </a:r>
            <a:r>
              <a:rPr lang="en-US" sz="2200" dirty="0"/>
              <a:t>(5)</a:t>
            </a:r>
            <a:endParaRPr lang="en-GB" sz="2200" dirty="0"/>
          </a:p>
        </p:txBody>
      </p:sp>
      <p:sp>
        <p:nvSpPr>
          <p:cNvPr id="4" name="Slide Number Placeholder 3"/>
          <p:cNvSpPr>
            <a:spLocks noGrp="1"/>
          </p:cNvSpPr>
          <p:nvPr>
            <p:ph type="sldNum" sz="quarter" idx="11"/>
          </p:nvPr>
        </p:nvSpPr>
        <p:spPr/>
        <p:txBody>
          <a:bodyPr/>
          <a:lstStyle/>
          <a:p>
            <a:fld id="{7254C5A6-8827-4B49-831F-428612C77D7E}" type="slidenum">
              <a:rPr lang="en-US" smtClean="0"/>
              <a:pPr/>
              <a:t>23</a:t>
            </a:fld>
            <a:endParaRPr lang="en-US" dirty="0"/>
          </a:p>
        </p:txBody>
      </p:sp>
      <p:pic>
        <p:nvPicPr>
          <p:cNvPr id="13" name="Picture 12"/>
          <p:cNvPicPr/>
          <p:nvPr/>
        </p:nvPicPr>
        <p:blipFill rotWithShape="1">
          <a:blip r:embed="rId3" cstate="print">
            <a:extLst>
              <a:ext uri="{28A0092B-C50C-407E-A947-70E740481C1C}">
                <a14:useLocalDpi xmlns:a14="http://schemas.microsoft.com/office/drawing/2010/main" val="0"/>
              </a:ext>
            </a:extLst>
          </a:blip>
          <a:srcRect r="1181"/>
          <a:stretch/>
        </p:blipFill>
        <p:spPr bwMode="auto">
          <a:xfrm>
            <a:off x="2962072" y="404664"/>
            <a:ext cx="9229928" cy="5233267"/>
          </a:xfrm>
          <a:prstGeom prst="rect">
            <a:avLst/>
          </a:prstGeom>
          <a:noFill/>
          <a:ln>
            <a:noFill/>
          </a:ln>
          <a:extLst>
            <a:ext uri="{53640926-AAD7-44D8-BBD7-CCE9431645EC}">
              <a14:shadowObscured xmlns:a14="http://schemas.microsoft.com/office/drawing/2010/main"/>
            </a:ext>
          </a:extLst>
        </p:spPr>
      </p:pic>
      <p:sp>
        <p:nvSpPr>
          <p:cNvPr id="10" name="TextBox 9"/>
          <p:cNvSpPr txBox="1"/>
          <p:nvPr/>
        </p:nvSpPr>
        <p:spPr>
          <a:xfrm>
            <a:off x="0" y="949480"/>
            <a:ext cx="2962072" cy="4278094"/>
          </a:xfrm>
          <a:prstGeom prst="rect">
            <a:avLst/>
          </a:prstGeom>
          <a:noFill/>
        </p:spPr>
        <p:txBody>
          <a:bodyPr wrap="square" lIns="91440" tIns="45720" rIns="91440" bIns="45720" rtlCol="0" anchor="t">
            <a:spAutoFit/>
          </a:bodyPr>
          <a:lstStyle/>
          <a:p>
            <a:r>
              <a:rPr lang="en-US" sz="2000" u="sng" dirty="0">
                <a:latin typeface="+mj-lt"/>
              </a:rPr>
              <a:t>Third approach</a:t>
            </a:r>
            <a:r>
              <a:rPr lang="en-US" sz="2000" dirty="0">
                <a:latin typeface="+mj-lt"/>
              </a:rPr>
              <a:t>: </a:t>
            </a:r>
            <a:r>
              <a:rPr lang="en-US" dirty="0">
                <a:latin typeface="+mj-lt"/>
              </a:rPr>
              <a:t>a variant of the (widely popular) </a:t>
            </a:r>
            <a:r>
              <a:rPr lang="en-US" b="1" dirty="0">
                <a:solidFill>
                  <a:srgbClr val="990033"/>
                </a:solidFill>
                <a:latin typeface="+mj-lt"/>
              </a:rPr>
              <a:t>BERT</a:t>
            </a:r>
            <a:r>
              <a:rPr lang="en-US" dirty="0">
                <a:latin typeface="+mj-lt"/>
              </a:rPr>
              <a:t>(</a:t>
            </a:r>
            <a:r>
              <a:rPr lang="en-US" baseline="30000" dirty="0">
                <a:latin typeface="+mj-lt"/>
              </a:rPr>
              <a:t>*</a:t>
            </a:r>
            <a:r>
              <a:rPr lang="en-US" dirty="0">
                <a:latin typeface="+mj-lt"/>
              </a:rPr>
              <a:t>)</a:t>
            </a:r>
            <a:r>
              <a:rPr lang="en-US" b="1" dirty="0">
                <a:solidFill>
                  <a:srgbClr val="0F36B1"/>
                </a:solidFill>
                <a:latin typeface="+mj-lt"/>
              </a:rPr>
              <a:t> </a:t>
            </a:r>
            <a:r>
              <a:rPr lang="en-US" dirty="0">
                <a:latin typeface="+mj-lt"/>
              </a:rPr>
              <a:t>algorithm</a:t>
            </a:r>
          </a:p>
          <a:p>
            <a:pPr marL="285750" indent="-285750">
              <a:buFont typeface="Wingdings" panose="05000000000000000000" pitchFamily="2" charset="2"/>
              <a:buChar char="§"/>
            </a:pPr>
            <a:r>
              <a:rPr lang="en-GB" dirty="0">
                <a:latin typeface="+mn-lt"/>
                <a:cs typeface="Arial" panose="020B0604020202020204" pitchFamily="34" charset="0"/>
              </a:rPr>
              <a:t>Introduced and open-sourced by Google in 2018(</a:t>
            </a:r>
            <a:r>
              <a:rPr lang="en-GB" baseline="30000" dirty="0">
                <a:latin typeface="+mn-lt"/>
                <a:cs typeface="Arial" panose="020B0604020202020204" pitchFamily="34" charset="0"/>
              </a:rPr>
              <a:t>**</a:t>
            </a:r>
            <a:r>
              <a:rPr lang="en-GB" dirty="0">
                <a:latin typeface="+mn-lt"/>
                <a:cs typeface="Arial" panose="020B0604020202020204" pitchFamily="34" charset="0"/>
              </a:rPr>
              <a:t>)</a:t>
            </a:r>
          </a:p>
          <a:p>
            <a:pPr marL="285750" indent="-285750">
              <a:buFont typeface="Wingdings" panose="05000000000000000000" pitchFamily="2" charset="2"/>
              <a:buChar char="§"/>
            </a:pPr>
            <a:r>
              <a:rPr lang="en-GB" dirty="0">
                <a:latin typeface="+mn-lt"/>
                <a:cs typeface="Arial" panose="020B0604020202020204" pitchFamily="34" charset="0"/>
              </a:rPr>
              <a:t>A neural network-based technique for NLP which has many advantages in understanding a context and in detecting similarities between texts</a:t>
            </a:r>
          </a:p>
          <a:p>
            <a:pPr marL="285750" indent="-285750">
              <a:buFont typeface="Wingdings" panose="05000000000000000000" pitchFamily="2" charset="2"/>
              <a:buChar char="§"/>
            </a:pPr>
            <a:r>
              <a:rPr lang="en-US" dirty="0">
                <a:cs typeface="Arial" panose="020B0604020202020204" pitchFamily="34" charset="0"/>
              </a:rPr>
              <a:t>Code available </a:t>
            </a:r>
            <a:r>
              <a:rPr lang="en-US" dirty="0">
                <a:cs typeface="Arial" panose="020B0604020202020204" pitchFamily="34" charset="0"/>
                <a:hlinkClick r:id="rId4"/>
              </a:rPr>
              <a:t>here</a:t>
            </a:r>
            <a:endParaRPr lang="en-US" dirty="0">
              <a:cs typeface="Arial" panose="020B0604020202020204" pitchFamily="34" charset="0"/>
            </a:endParaRPr>
          </a:p>
          <a:p>
            <a:pPr marL="285750" indent="-285750">
              <a:buFont typeface="Wingdings" panose="05000000000000000000" pitchFamily="2" charset="2"/>
              <a:buChar char="§"/>
            </a:pPr>
            <a:endParaRPr lang="en-GB" dirty="0">
              <a:latin typeface="+mn-lt"/>
              <a:cs typeface="Arial" panose="020B0604020202020204" pitchFamily="34" charset="0"/>
            </a:endParaRPr>
          </a:p>
        </p:txBody>
      </p:sp>
      <p:sp>
        <p:nvSpPr>
          <p:cNvPr id="3" name="Rectangle 2"/>
          <p:cNvSpPr/>
          <p:nvPr/>
        </p:nvSpPr>
        <p:spPr>
          <a:xfrm>
            <a:off x="240656" y="5763179"/>
            <a:ext cx="10031808" cy="923330"/>
          </a:xfrm>
          <a:prstGeom prst="rect">
            <a:avLst/>
          </a:prstGeom>
        </p:spPr>
        <p:txBody>
          <a:bodyPr wrap="square">
            <a:spAutoFit/>
          </a:bodyPr>
          <a:lstStyle/>
          <a:p>
            <a:pPr>
              <a:lnSpc>
                <a:spcPct val="100000"/>
              </a:lnSpc>
            </a:pPr>
            <a:r>
              <a:rPr lang="en-GB" dirty="0">
                <a:latin typeface="+mj-lt"/>
              </a:rPr>
              <a:t>(</a:t>
            </a:r>
            <a:r>
              <a:rPr lang="en-GB" baseline="30000" dirty="0">
                <a:latin typeface="+mj-lt"/>
              </a:rPr>
              <a:t>*</a:t>
            </a:r>
            <a:r>
              <a:rPr lang="en-GB" dirty="0">
                <a:latin typeface="+mj-lt"/>
              </a:rPr>
              <a:t>)</a:t>
            </a:r>
            <a:r>
              <a:rPr lang="en-GB" b="1" dirty="0">
                <a:solidFill>
                  <a:srgbClr val="0F36B1"/>
                </a:solidFill>
                <a:latin typeface="+mj-lt"/>
              </a:rPr>
              <a:t>  </a:t>
            </a:r>
            <a:r>
              <a:rPr lang="en-GB" dirty="0">
                <a:latin typeface="+mj-lt"/>
              </a:rPr>
              <a:t>Bidirectional Encoder Representations from Transformers</a:t>
            </a:r>
          </a:p>
          <a:p>
            <a:r>
              <a:rPr lang="en-GB" dirty="0">
                <a:latin typeface="+mj-lt"/>
              </a:rPr>
              <a:t>(</a:t>
            </a:r>
            <a:r>
              <a:rPr lang="en-GB" baseline="30000" dirty="0">
                <a:latin typeface="+mj-lt"/>
              </a:rPr>
              <a:t>**</a:t>
            </a:r>
            <a:r>
              <a:rPr lang="en-GB" dirty="0">
                <a:latin typeface="+mj-lt"/>
              </a:rPr>
              <a:t>)</a:t>
            </a:r>
            <a:r>
              <a:rPr lang="en-GB" b="1" dirty="0">
                <a:solidFill>
                  <a:srgbClr val="0F36B1"/>
                </a:solidFill>
                <a:latin typeface="+mj-lt"/>
              </a:rPr>
              <a:t> </a:t>
            </a:r>
            <a:r>
              <a:rPr lang="en-GB" dirty="0">
                <a:latin typeface="+mj-lt"/>
              </a:rPr>
              <a:t>Devlin et al., 2018. BERT: Pre-training of Deep Bidirectional Transformers for Language </a:t>
            </a:r>
            <a:br>
              <a:rPr lang="en-GB" dirty="0">
                <a:latin typeface="+mj-lt"/>
              </a:rPr>
            </a:br>
            <a:r>
              <a:rPr lang="en-GB" dirty="0">
                <a:latin typeface="+mj-lt"/>
              </a:rPr>
              <a:t>    </a:t>
            </a:r>
            <a:r>
              <a:rPr lang="en-GB" dirty="0" err="1">
                <a:latin typeface="+mj-lt"/>
              </a:rPr>
              <a:t>Understanding</a:t>
            </a:r>
            <a:r>
              <a:rPr lang="en-GB" i="1" dirty="0" err="1">
                <a:latin typeface="+mj-lt"/>
              </a:rPr>
              <a:t>.arXiv</a:t>
            </a:r>
            <a:r>
              <a:rPr lang="en-GB" i="1" dirty="0">
                <a:latin typeface="+mj-lt"/>
              </a:rPr>
              <a:t> preprint arXiv:1810.04805</a:t>
            </a:r>
            <a:endParaRPr lang="en-GB" dirty="0">
              <a:latin typeface="+mj-lt"/>
            </a:endParaRPr>
          </a:p>
        </p:txBody>
      </p:sp>
    </p:spTree>
    <p:extLst>
      <p:ext uri="{BB962C8B-B14F-4D97-AF65-F5344CB8AC3E}">
        <p14:creationId xmlns:p14="http://schemas.microsoft.com/office/powerpoint/2010/main" val="2050223069"/>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4704"/>
            <a:ext cx="10972800" cy="379512"/>
          </a:xfrm>
        </p:spPr>
        <p:txBody>
          <a:bodyPr/>
          <a:lstStyle/>
          <a:p>
            <a:r>
              <a:rPr lang="en-US" dirty="0"/>
              <a:t>Use case D </a:t>
            </a:r>
            <a:r>
              <a:rPr lang="en-US" sz="2200" dirty="0"/>
              <a:t>(1)</a:t>
            </a:r>
            <a:r>
              <a:rPr lang="en-US" sz="2400" dirty="0"/>
              <a:t>:</a:t>
            </a:r>
            <a:r>
              <a:rPr lang="en-US" sz="2200" dirty="0"/>
              <a:t> </a:t>
            </a:r>
            <a:r>
              <a:rPr lang="en-GB" sz="2400" dirty="0"/>
              <a:t>‘Databot’ – Matching natural language with data needs</a:t>
            </a:r>
          </a:p>
        </p:txBody>
      </p:sp>
      <p:sp>
        <p:nvSpPr>
          <p:cNvPr id="3" name="Content Placeholder 2"/>
          <p:cNvSpPr>
            <a:spLocks noGrp="1"/>
          </p:cNvSpPr>
          <p:nvPr>
            <p:ph idx="1"/>
          </p:nvPr>
        </p:nvSpPr>
        <p:spPr>
          <a:xfrm>
            <a:off x="191344" y="1484784"/>
            <a:ext cx="11103024" cy="4392488"/>
          </a:xfrm>
        </p:spPr>
        <p:txBody>
          <a:bodyPr/>
          <a:lstStyle/>
          <a:p>
            <a:pPr>
              <a:lnSpc>
                <a:spcPct val="100000"/>
              </a:lnSpc>
            </a:pPr>
            <a:r>
              <a:rPr lang="en-GB" sz="2200" u="sng" dirty="0"/>
              <a:t>Objective</a:t>
            </a:r>
            <a:r>
              <a:rPr lang="en-GB" sz="2200" dirty="0"/>
              <a:t>: Implement a databot exploiting semantic AI / ML technologies </a:t>
            </a:r>
          </a:p>
          <a:p>
            <a:pPr>
              <a:lnSpc>
                <a:spcPct val="100000"/>
              </a:lnSpc>
            </a:pPr>
            <a:r>
              <a:rPr lang="en-GB" sz="2200" dirty="0"/>
              <a:t>Rapidly growing field of conversational AI, which:</a:t>
            </a:r>
          </a:p>
          <a:p>
            <a:pPr lvl="1"/>
            <a:r>
              <a:rPr lang="en-GB" dirty="0"/>
              <a:t>Iteratively applies Natural Language Understanding (NLU) techniques to extract meaning from the interaction with the user</a:t>
            </a:r>
          </a:p>
          <a:p>
            <a:pPr lvl="1"/>
            <a:r>
              <a:rPr lang="en-GB" dirty="0"/>
              <a:t>Applies similar methods as in the previous use cases to ask clarification questions at each iteration and narrow-down the candidate proposals to the user</a:t>
            </a:r>
          </a:p>
          <a:p>
            <a:pPr lvl="1"/>
            <a:r>
              <a:rPr lang="en-GB" dirty="0"/>
              <a:t>Delivers the final proposals for the relevant datasets or texts (articles)</a:t>
            </a:r>
          </a:p>
          <a:p>
            <a:r>
              <a:rPr lang="en-US" sz="2200" dirty="0"/>
              <a:t>In the implementation we used the </a:t>
            </a:r>
            <a:r>
              <a:rPr lang="en-US" sz="2200" dirty="0">
                <a:hlinkClick r:id="rId3"/>
              </a:rPr>
              <a:t>DeepPavlov framework</a:t>
            </a:r>
            <a:r>
              <a:rPr lang="en-US" sz="2200" dirty="0"/>
              <a:t> and the variant of the BERT algorithm from use case C</a:t>
            </a:r>
          </a:p>
          <a:p>
            <a:r>
              <a:rPr lang="en-US" sz="2200" dirty="0"/>
              <a:t>Code available </a:t>
            </a:r>
            <a:r>
              <a:rPr lang="en-US" sz="2200" dirty="0">
                <a:hlinkClick r:id="rId4"/>
              </a:rPr>
              <a:t>here</a:t>
            </a:r>
            <a:endParaRPr lang="en-GB" sz="2200" dirty="0"/>
          </a:p>
          <a:p>
            <a:pPr>
              <a:lnSpc>
                <a:spcPct val="100000"/>
              </a:lnSpc>
            </a:pPr>
            <a:endParaRPr lang="en-GB" sz="2200" dirty="0"/>
          </a:p>
        </p:txBody>
      </p:sp>
      <p:sp>
        <p:nvSpPr>
          <p:cNvPr id="4" name="Slide Number Placeholder 3"/>
          <p:cNvSpPr>
            <a:spLocks noGrp="1"/>
          </p:cNvSpPr>
          <p:nvPr>
            <p:ph type="sldNum" sz="quarter" idx="11"/>
          </p:nvPr>
        </p:nvSpPr>
        <p:spPr/>
        <p:txBody>
          <a:bodyPr/>
          <a:lstStyle/>
          <a:p>
            <a:fld id="{7254C5A6-8827-4B49-831F-428612C77D7E}" type="slidenum">
              <a:rPr lang="en-US" smtClean="0"/>
              <a:pPr/>
              <a:t>24</a:t>
            </a:fld>
            <a:endParaRPr lang="en-US" dirty="0"/>
          </a:p>
        </p:txBody>
      </p:sp>
    </p:spTree>
    <p:extLst>
      <p:ext uri="{BB962C8B-B14F-4D97-AF65-F5344CB8AC3E}">
        <p14:creationId xmlns:p14="http://schemas.microsoft.com/office/powerpoint/2010/main" val="2982267885"/>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72800" cy="379512"/>
          </a:xfrm>
        </p:spPr>
        <p:txBody>
          <a:bodyPr/>
          <a:lstStyle/>
          <a:p>
            <a:r>
              <a:rPr lang="en-US" dirty="0"/>
              <a:t>Use case D </a:t>
            </a:r>
            <a:r>
              <a:rPr lang="en-US" sz="2200" dirty="0"/>
              <a:t>(2)</a:t>
            </a:r>
            <a:endParaRPr lang="en-GB" sz="2200" dirty="0"/>
          </a:p>
        </p:txBody>
      </p:sp>
      <p:sp>
        <p:nvSpPr>
          <p:cNvPr id="3" name="Content Placeholder 2"/>
          <p:cNvSpPr>
            <a:spLocks noGrp="1"/>
          </p:cNvSpPr>
          <p:nvPr>
            <p:ph idx="1"/>
          </p:nvPr>
        </p:nvSpPr>
        <p:spPr>
          <a:xfrm>
            <a:off x="191344" y="1124744"/>
            <a:ext cx="11103024" cy="576064"/>
          </a:xfrm>
        </p:spPr>
        <p:txBody>
          <a:bodyPr/>
          <a:lstStyle/>
          <a:p>
            <a:pPr>
              <a:lnSpc>
                <a:spcPct val="100000"/>
              </a:lnSpc>
            </a:pPr>
            <a:r>
              <a:rPr lang="en-GB" sz="2200" dirty="0"/>
              <a:t>Searching for the types of pensions in SE Glossary articles</a:t>
            </a:r>
            <a:endParaRPr lang="en-GB" dirty="0"/>
          </a:p>
          <a:p>
            <a:pPr>
              <a:lnSpc>
                <a:spcPct val="100000"/>
              </a:lnSpc>
            </a:pPr>
            <a:endParaRPr lang="en-GB" sz="2200" dirty="0"/>
          </a:p>
        </p:txBody>
      </p:sp>
      <p:sp>
        <p:nvSpPr>
          <p:cNvPr id="4" name="Slide Number Placeholder 3"/>
          <p:cNvSpPr>
            <a:spLocks noGrp="1"/>
          </p:cNvSpPr>
          <p:nvPr>
            <p:ph type="sldNum" sz="quarter" idx="11"/>
          </p:nvPr>
        </p:nvSpPr>
        <p:spPr/>
        <p:txBody>
          <a:bodyPr/>
          <a:lstStyle/>
          <a:p>
            <a:fld id="{7254C5A6-8827-4B49-831F-428612C77D7E}" type="slidenum">
              <a:rPr lang="en-US" smtClean="0"/>
              <a:pPr/>
              <a:t>25</a:t>
            </a:fld>
            <a:endParaRPr lang="en-US" dirty="0"/>
          </a:p>
        </p:txBody>
      </p:sp>
      <p:pic>
        <p:nvPicPr>
          <p:cNvPr id="6" name="Picture 5"/>
          <p:cNvPicPr>
            <a:picLocks noChangeAspect="1"/>
          </p:cNvPicPr>
          <p:nvPr/>
        </p:nvPicPr>
        <p:blipFill rotWithShape="1">
          <a:blip r:embed="rId3"/>
          <a:srcRect r="17189"/>
          <a:stretch/>
        </p:blipFill>
        <p:spPr>
          <a:xfrm>
            <a:off x="126232" y="1700808"/>
            <a:ext cx="11791037" cy="4680520"/>
          </a:xfrm>
          <a:prstGeom prst="rect">
            <a:avLst/>
          </a:prstGeom>
        </p:spPr>
      </p:pic>
    </p:spTree>
    <p:extLst>
      <p:ext uri="{BB962C8B-B14F-4D97-AF65-F5344CB8AC3E}">
        <p14:creationId xmlns:p14="http://schemas.microsoft.com/office/powerpoint/2010/main" val="2845043668"/>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1344" y="1124744"/>
            <a:ext cx="11103024" cy="576064"/>
          </a:xfrm>
        </p:spPr>
        <p:txBody>
          <a:bodyPr/>
          <a:lstStyle/>
          <a:p>
            <a:pPr>
              <a:lnSpc>
                <a:spcPct val="100000"/>
              </a:lnSpc>
            </a:pPr>
            <a:r>
              <a:rPr lang="en-GB" sz="2200" dirty="0"/>
              <a:t>Searching for social interactions in datasets</a:t>
            </a:r>
            <a:endParaRPr lang="en-GB" dirty="0"/>
          </a:p>
          <a:p>
            <a:pPr>
              <a:lnSpc>
                <a:spcPct val="100000"/>
              </a:lnSpc>
            </a:pPr>
            <a:endParaRPr lang="en-GB" sz="2200" dirty="0"/>
          </a:p>
        </p:txBody>
      </p:sp>
      <p:sp>
        <p:nvSpPr>
          <p:cNvPr id="4" name="Slide Number Placeholder 3"/>
          <p:cNvSpPr>
            <a:spLocks noGrp="1"/>
          </p:cNvSpPr>
          <p:nvPr>
            <p:ph type="sldNum" sz="quarter" idx="11"/>
          </p:nvPr>
        </p:nvSpPr>
        <p:spPr/>
        <p:txBody>
          <a:bodyPr/>
          <a:lstStyle/>
          <a:p>
            <a:fld id="{7254C5A6-8827-4B49-831F-428612C77D7E}" type="slidenum">
              <a:rPr lang="en-US" smtClean="0"/>
              <a:pPr/>
              <a:t>26</a:t>
            </a:fld>
            <a:endParaRPr lang="en-US" dirty="0"/>
          </a:p>
        </p:txBody>
      </p:sp>
      <p:pic>
        <p:nvPicPr>
          <p:cNvPr id="6" name="Picture 5"/>
          <p:cNvPicPr/>
          <p:nvPr/>
        </p:nvPicPr>
        <p:blipFill rotWithShape="1">
          <a:blip r:embed="rId3"/>
          <a:srcRect r="8399"/>
          <a:stretch/>
        </p:blipFill>
        <p:spPr bwMode="auto">
          <a:xfrm>
            <a:off x="195184" y="1700808"/>
            <a:ext cx="10509328" cy="4680520"/>
          </a:xfrm>
          <a:prstGeom prst="rect">
            <a:avLst/>
          </a:prstGeom>
          <a:ln>
            <a:noFill/>
          </a:ln>
          <a:extLst>
            <a:ext uri="{53640926-AAD7-44D8-BBD7-CCE9431645EC}">
              <a14:shadowObscured xmlns:a14="http://schemas.microsoft.com/office/drawing/2010/main"/>
            </a:ext>
          </a:extLst>
        </p:spPr>
      </p:pic>
      <p:sp>
        <p:nvSpPr>
          <p:cNvPr id="8" name="Title 1"/>
          <p:cNvSpPr>
            <a:spLocks noGrp="1"/>
          </p:cNvSpPr>
          <p:nvPr>
            <p:ph type="title"/>
          </p:nvPr>
        </p:nvSpPr>
        <p:spPr>
          <a:xfrm>
            <a:off x="609600" y="457200"/>
            <a:ext cx="10972800" cy="379512"/>
          </a:xfrm>
        </p:spPr>
        <p:txBody>
          <a:bodyPr/>
          <a:lstStyle/>
          <a:p>
            <a:r>
              <a:rPr lang="en-US" dirty="0"/>
              <a:t>Use case D </a:t>
            </a:r>
            <a:r>
              <a:rPr lang="en-US" sz="2200" dirty="0"/>
              <a:t>(3)</a:t>
            </a:r>
            <a:endParaRPr lang="en-GB" sz="2200" dirty="0"/>
          </a:p>
        </p:txBody>
      </p:sp>
    </p:spTree>
    <p:extLst>
      <p:ext uri="{BB962C8B-B14F-4D97-AF65-F5344CB8AC3E}">
        <p14:creationId xmlns:p14="http://schemas.microsoft.com/office/powerpoint/2010/main" val="359887640"/>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1344" y="1124744"/>
            <a:ext cx="11103024" cy="576064"/>
          </a:xfrm>
        </p:spPr>
        <p:txBody>
          <a:bodyPr/>
          <a:lstStyle/>
          <a:p>
            <a:pPr>
              <a:lnSpc>
                <a:spcPct val="100000"/>
              </a:lnSpc>
            </a:pPr>
            <a:r>
              <a:rPr lang="en-GB" sz="2200" dirty="0"/>
              <a:t>Searching for healthy life years in SE Glossary articles</a:t>
            </a:r>
            <a:endParaRPr lang="en-GB" dirty="0"/>
          </a:p>
          <a:p>
            <a:pPr>
              <a:lnSpc>
                <a:spcPct val="100000"/>
              </a:lnSpc>
            </a:pPr>
            <a:endParaRPr lang="en-GB" sz="2200" dirty="0"/>
          </a:p>
        </p:txBody>
      </p:sp>
      <p:sp>
        <p:nvSpPr>
          <p:cNvPr id="4" name="Slide Number Placeholder 3"/>
          <p:cNvSpPr>
            <a:spLocks noGrp="1"/>
          </p:cNvSpPr>
          <p:nvPr>
            <p:ph type="sldNum" sz="quarter" idx="11"/>
          </p:nvPr>
        </p:nvSpPr>
        <p:spPr/>
        <p:txBody>
          <a:bodyPr/>
          <a:lstStyle/>
          <a:p>
            <a:fld id="{7254C5A6-8827-4B49-831F-428612C77D7E}" type="slidenum">
              <a:rPr lang="en-US" smtClean="0"/>
              <a:pPr/>
              <a:t>27</a:t>
            </a:fld>
            <a:endParaRPr lang="en-US" dirty="0"/>
          </a:p>
        </p:txBody>
      </p:sp>
      <p:pic>
        <p:nvPicPr>
          <p:cNvPr id="7" name="Picture 6"/>
          <p:cNvPicPr/>
          <p:nvPr/>
        </p:nvPicPr>
        <p:blipFill rotWithShape="1">
          <a:blip r:embed="rId2"/>
          <a:srcRect r="1997"/>
          <a:stretch/>
        </p:blipFill>
        <p:spPr bwMode="auto">
          <a:xfrm>
            <a:off x="191344" y="1700808"/>
            <a:ext cx="10729192" cy="4896544"/>
          </a:xfrm>
          <a:prstGeom prst="rect">
            <a:avLst/>
          </a:prstGeom>
          <a:ln>
            <a:noFill/>
          </a:ln>
          <a:extLst>
            <a:ext uri="{53640926-AAD7-44D8-BBD7-CCE9431645EC}">
              <a14:shadowObscured xmlns:a14="http://schemas.microsoft.com/office/drawing/2010/main"/>
            </a:ext>
          </a:extLst>
        </p:spPr>
      </p:pic>
      <p:sp>
        <p:nvSpPr>
          <p:cNvPr id="8" name="Title 1"/>
          <p:cNvSpPr>
            <a:spLocks noGrp="1"/>
          </p:cNvSpPr>
          <p:nvPr>
            <p:ph type="title"/>
          </p:nvPr>
        </p:nvSpPr>
        <p:spPr>
          <a:xfrm>
            <a:off x="609600" y="457200"/>
            <a:ext cx="10972800" cy="379512"/>
          </a:xfrm>
        </p:spPr>
        <p:txBody>
          <a:bodyPr/>
          <a:lstStyle/>
          <a:p>
            <a:r>
              <a:rPr lang="en-US" dirty="0"/>
              <a:t>Use case D </a:t>
            </a:r>
            <a:r>
              <a:rPr lang="en-US" sz="2200" dirty="0"/>
              <a:t>(4)</a:t>
            </a:r>
            <a:endParaRPr lang="en-GB" sz="2200" dirty="0"/>
          </a:p>
        </p:txBody>
      </p:sp>
    </p:spTree>
    <p:extLst>
      <p:ext uri="{BB962C8B-B14F-4D97-AF65-F5344CB8AC3E}">
        <p14:creationId xmlns:p14="http://schemas.microsoft.com/office/powerpoint/2010/main" val="2764415620"/>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1344" y="1124744"/>
            <a:ext cx="11103024" cy="576064"/>
          </a:xfrm>
        </p:spPr>
        <p:txBody>
          <a:bodyPr/>
          <a:lstStyle/>
          <a:p>
            <a:pPr>
              <a:lnSpc>
                <a:spcPct val="100000"/>
              </a:lnSpc>
            </a:pPr>
            <a:r>
              <a:rPr lang="en-GB" sz="2200" dirty="0"/>
              <a:t>Searching for passengers in maritime transport in datasets</a:t>
            </a:r>
            <a:endParaRPr lang="en-GB" dirty="0"/>
          </a:p>
          <a:p>
            <a:pPr>
              <a:lnSpc>
                <a:spcPct val="100000"/>
              </a:lnSpc>
            </a:pPr>
            <a:endParaRPr lang="en-GB" sz="2200" dirty="0"/>
          </a:p>
        </p:txBody>
      </p:sp>
      <p:sp>
        <p:nvSpPr>
          <p:cNvPr id="4" name="Slide Number Placeholder 3"/>
          <p:cNvSpPr>
            <a:spLocks noGrp="1"/>
          </p:cNvSpPr>
          <p:nvPr>
            <p:ph type="sldNum" sz="quarter" idx="11"/>
          </p:nvPr>
        </p:nvSpPr>
        <p:spPr/>
        <p:txBody>
          <a:bodyPr/>
          <a:lstStyle/>
          <a:p>
            <a:fld id="{7254C5A6-8827-4B49-831F-428612C77D7E}" type="slidenum">
              <a:rPr lang="en-US" smtClean="0"/>
              <a:pPr/>
              <a:t>28</a:t>
            </a:fld>
            <a:endParaRPr lang="en-US" dirty="0"/>
          </a:p>
        </p:txBody>
      </p:sp>
      <p:pic>
        <p:nvPicPr>
          <p:cNvPr id="6" name="Picture 5"/>
          <p:cNvPicPr/>
          <p:nvPr/>
        </p:nvPicPr>
        <p:blipFill rotWithShape="1">
          <a:blip r:embed="rId2"/>
          <a:srcRect r="6330" b="1778"/>
          <a:stretch/>
        </p:blipFill>
        <p:spPr bwMode="auto">
          <a:xfrm>
            <a:off x="191344" y="1628800"/>
            <a:ext cx="10945216" cy="4968552"/>
          </a:xfrm>
          <a:prstGeom prst="rect">
            <a:avLst/>
          </a:prstGeom>
          <a:ln>
            <a:noFill/>
          </a:ln>
          <a:extLst>
            <a:ext uri="{53640926-AAD7-44D8-BBD7-CCE9431645EC}">
              <a14:shadowObscured xmlns:a14="http://schemas.microsoft.com/office/drawing/2010/main"/>
            </a:ext>
          </a:extLst>
        </p:spPr>
      </p:pic>
      <p:sp>
        <p:nvSpPr>
          <p:cNvPr id="8" name="Title 1"/>
          <p:cNvSpPr>
            <a:spLocks noGrp="1"/>
          </p:cNvSpPr>
          <p:nvPr>
            <p:ph type="title"/>
          </p:nvPr>
        </p:nvSpPr>
        <p:spPr>
          <a:xfrm>
            <a:off x="609600" y="457200"/>
            <a:ext cx="10972800" cy="379512"/>
          </a:xfrm>
        </p:spPr>
        <p:txBody>
          <a:bodyPr/>
          <a:lstStyle/>
          <a:p>
            <a:r>
              <a:rPr lang="en-US" dirty="0"/>
              <a:t>Use case D </a:t>
            </a:r>
            <a:r>
              <a:rPr lang="en-US" sz="2200" dirty="0"/>
              <a:t>(5)</a:t>
            </a:r>
            <a:endParaRPr lang="en-GB" sz="2200" dirty="0"/>
          </a:p>
        </p:txBody>
      </p:sp>
    </p:spTree>
    <p:extLst>
      <p:ext uri="{BB962C8B-B14F-4D97-AF65-F5344CB8AC3E}">
        <p14:creationId xmlns:p14="http://schemas.microsoft.com/office/powerpoint/2010/main" val="4183265716"/>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0688"/>
            <a:ext cx="10972800" cy="811560"/>
          </a:xfrm>
        </p:spPr>
        <p:txBody>
          <a:bodyPr/>
          <a:lstStyle/>
          <a:p>
            <a:r>
              <a:rPr lang="en-GB" dirty="0"/>
              <a:t>Conclusions - lessons learned and recommendations for future work</a:t>
            </a:r>
            <a:r>
              <a:rPr lang="en-US" dirty="0"/>
              <a:t> </a:t>
            </a:r>
            <a:r>
              <a:rPr lang="en-US" sz="2200" dirty="0"/>
              <a:t>(1)</a:t>
            </a:r>
            <a:endParaRPr lang="en-GB" sz="2200" dirty="0"/>
          </a:p>
        </p:txBody>
      </p:sp>
      <p:sp>
        <p:nvSpPr>
          <p:cNvPr id="3" name="Content Placeholder 2"/>
          <p:cNvSpPr>
            <a:spLocks noGrp="1"/>
          </p:cNvSpPr>
          <p:nvPr>
            <p:ph idx="1"/>
          </p:nvPr>
        </p:nvSpPr>
        <p:spPr>
          <a:xfrm>
            <a:off x="479376" y="1700808"/>
            <a:ext cx="10729192" cy="3960440"/>
          </a:xfrm>
        </p:spPr>
        <p:txBody>
          <a:bodyPr/>
          <a:lstStyle/>
          <a:p>
            <a:pPr marL="0" indent="0">
              <a:lnSpc>
                <a:spcPct val="100000"/>
              </a:lnSpc>
              <a:buNone/>
            </a:pPr>
            <a:r>
              <a:rPr lang="en-GB" dirty="0">
                <a:solidFill>
                  <a:srgbClr val="990033"/>
                </a:solidFill>
              </a:rPr>
              <a:t>Information repository construction</a:t>
            </a:r>
          </a:p>
          <a:p>
            <a:pPr>
              <a:lnSpc>
                <a:spcPct val="100000"/>
              </a:lnSpc>
            </a:pPr>
            <a:r>
              <a:rPr lang="en-GB" sz="2000" dirty="0"/>
              <a:t>The entities in Eurostat’s content  (articles, datasets, other data assets, concepts, classifications, etc.) are more than sufficiently interconnected</a:t>
            </a:r>
          </a:p>
          <a:p>
            <a:pPr>
              <a:lnSpc>
                <a:spcPct val="100000"/>
              </a:lnSpc>
            </a:pPr>
            <a:r>
              <a:rPr lang="en-GB" sz="2000" dirty="0"/>
              <a:t>Many relationships between these entities and also a large variety in these relationships; Furthermore, many of these relationships point to external sources</a:t>
            </a:r>
          </a:p>
          <a:p>
            <a:pPr>
              <a:lnSpc>
                <a:spcPct val="100000"/>
              </a:lnSpc>
            </a:pPr>
            <a:r>
              <a:rPr lang="en-GB" sz="2000" dirty="0"/>
              <a:t>All these resources and relationships allowed the building of a very rich </a:t>
            </a:r>
            <a:r>
              <a:rPr lang="en-GB" sz="2000" u="sng" dirty="0"/>
              <a:t>ontology</a:t>
            </a:r>
            <a:r>
              <a:rPr lang="en-GB" sz="2000" dirty="0"/>
              <a:t>(</a:t>
            </a:r>
            <a:r>
              <a:rPr lang="en-GB" sz="2000" baseline="30000" dirty="0"/>
              <a:t>*</a:t>
            </a:r>
            <a:r>
              <a:rPr lang="en-GB" sz="2000" dirty="0"/>
              <a:t>) with numerous classes and many object and data properties </a:t>
            </a:r>
          </a:p>
          <a:p>
            <a:pPr>
              <a:lnSpc>
                <a:spcPct val="100000"/>
              </a:lnSpc>
            </a:pPr>
            <a:r>
              <a:rPr lang="en-GB" sz="2000" dirty="0"/>
              <a:t>Many future opportunities with the forthcoming migration of RAMON to the EU Vocabularies as Linked Open Data (LOD)</a:t>
            </a:r>
          </a:p>
          <a:p>
            <a:pPr>
              <a:lnSpc>
                <a:spcPct val="100000"/>
              </a:lnSpc>
            </a:pPr>
            <a:r>
              <a:rPr lang="en-GB" sz="2000" dirty="0"/>
              <a:t>RAMON contains much valuable information for the semantic annotation of Eurostat and external organisations content </a:t>
            </a:r>
          </a:p>
          <a:p>
            <a:pPr>
              <a:lnSpc>
                <a:spcPct val="100000"/>
              </a:lnSpc>
            </a:pPr>
            <a:endParaRPr lang="en-GB" sz="2000" dirty="0"/>
          </a:p>
          <a:p>
            <a:pPr>
              <a:lnSpc>
                <a:spcPct val="100000"/>
              </a:lnSpc>
            </a:pPr>
            <a:endParaRPr lang="en-GB" sz="2200" dirty="0"/>
          </a:p>
        </p:txBody>
      </p:sp>
      <p:sp>
        <p:nvSpPr>
          <p:cNvPr id="4" name="Slide Number Placeholder 3"/>
          <p:cNvSpPr>
            <a:spLocks noGrp="1"/>
          </p:cNvSpPr>
          <p:nvPr>
            <p:ph type="sldNum" sz="quarter" idx="11"/>
          </p:nvPr>
        </p:nvSpPr>
        <p:spPr/>
        <p:txBody>
          <a:bodyPr/>
          <a:lstStyle/>
          <a:p>
            <a:fld id="{7254C5A6-8827-4B49-831F-428612C77D7E}" type="slidenum">
              <a:rPr lang="en-US" smtClean="0"/>
              <a:pPr/>
              <a:t>29</a:t>
            </a:fld>
            <a:endParaRPr lang="en-US" dirty="0"/>
          </a:p>
        </p:txBody>
      </p:sp>
      <p:sp>
        <p:nvSpPr>
          <p:cNvPr id="5" name="TextBox 4"/>
          <p:cNvSpPr txBox="1"/>
          <p:nvPr/>
        </p:nvSpPr>
        <p:spPr>
          <a:xfrm>
            <a:off x="790825" y="5925234"/>
            <a:ext cx="10114948" cy="646331"/>
          </a:xfrm>
          <a:prstGeom prst="rect">
            <a:avLst/>
          </a:prstGeom>
          <a:noFill/>
        </p:spPr>
        <p:txBody>
          <a:bodyPr wrap="none" rtlCol="0">
            <a:spAutoFit/>
          </a:bodyPr>
          <a:lstStyle/>
          <a:p>
            <a:r>
              <a:rPr lang="en-US" dirty="0">
                <a:latin typeface="+mn-lt"/>
              </a:rPr>
              <a:t>(</a:t>
            </a:r>
            <a:r>
              <a:rPr lang="en-US" baseline="30000" dirty="0">
                <a:latin typeface="+mn-lt"/>
              </a:rPr>
              <a:t>*</a:t>
            </a:r>
            <a:r>
              <a:rPr lang="en-US" dirty="0">
                <a:latin typeface="+mn-lt"/>
              </a:rPr>
              <a:t>) The model in a knowledge database. It is designed in an Object Oriented Programming (OOP)</a:t>
            </a:r>
            <a:br>
              <a:rPr lang="en-US" dirty="0">
                <a:latin typeface="+mn-lt"/>
              </a:rPr>
            </a:br>
            <a:r>
              <a:rPr lang="en-US" dirty="0">
                <a:latin typeface="+mn-lt"/>
              </a:rPr>
              <a:t>     way, with classes and object and data properties</a:t>
            </a:r>
            <a:endParaRPr lang="en-GB" dirty="0">
              <a:latin typeface="+mn-lt"/>
            </a:endParaRPr>
          </a:p>
        </p:txBody>
      </p:sp>
    </p:spTree>
    <p:extLst>
      <p:ext uri="{BB962C8B-B14F-4D97-AF65-F5344CB8AC3E}">
        <p14:creationId xmlns:p14="http://schemas.microsoft.com/office/powerpoint/2010/main" val="2316524997"/>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t>
            </a:r>
            <a:r>
              <a:rPr lang="en-US" sz="2200" dirty="0"/>
              <a:t>(2)</a:t>
            </a:r>
            <a:endParaRPr lang="en-GB" sz="2200" dirty="0"/>
          </a:p>
        </p:txBody>
      </p:sp>
      <p:sp>
        <p:nvSpPr>
          <p:cNvPr id="3" name="Content Placeholder 2"/>
          <p:cNvSpPr>
            <a:spLocks noGrp="1"/>
          </p:cNvSpPr>
          <p:nvPr>
            <p:ph idx="1"/>
          </p:nvPr>
        </p:nvSpPr>
        <p:spPr>
          <a:xfrm>
            <a:off x="609600" y="1202296"/>
            <a:ext cx="11103024" cy="4818992"/>
          </a:xfrm>
        </p:spPr>
        <p:txBody>
          <a:bodyPr/>
          <a:lstStyle/>
          <a:p>
            <a:pPr>
              <a:lnSpc>
                <a:spcPct val="100000"/>
              </a:lnSpc>
              <a:spcBef>
                <a:spcPts val="750"/>
              </a:spcBef>
            </a:pPr>
            <a:r>
              <a:rPr lang="en-US" sz="2000" dirty="0"/>
              <a:t>Use cases – the scenarios tested:</a:t>
            </a:r>
            <a:endParaRPr lang="en-GB" sz="2000" dirty="0"/>
          </a:p>
          <a:p>
            <a:pPr lvl="1">
              <a:spcBef>
                <a:spcPts val="750"/>
              </a:spcBef>
            </a:pPr>
            <a:r>
              <a:rPr lang="en-GB" sz="2000" dirty="0"/>
              <a:t>A. </a:t>
            </a:r>
            <a:r>
              <a:rPr lang="en-GB" sz="2000" dirty="0">
                <a:solidFill>
                  <a:srgbClr val="990033"/>
                </a:solidFill>
              </a:rPr>
              <a:t>‘</a:t>
            </a:r>
            <a:r>
              <a:rPr lang="en-GB" sz="2000" b="1" dirty="0">
                <a:solidFill>
                  <a:srgbClr val="990033"/>
                </a:solidFill>
              </a:rPr>
              <a:t>Asset querying</a:t>
            </a:r>
            <a:r>
              <a:rPr lang="en-GB" sz="2000" dirty="0">
                <a:solidFill>
                  <a:srgbClr val="990033"/>
                </a:solidFill>
              </a:rPr>
              <a:t>’</a:t>
            </a:r>
            <a:r>
              <a:rPr lang="en-GB" sz="2000" dirty="0"/>
              <a:t>: Search for </a:t>
            </a:r>
            <a:r>
              <a:rPr lang="en-GB" sz="2000" u="sng" dirty="0"/>
              <a:t>internal</a:t>
            </a:r>
            <a:r>
              <a:rPr lang="en-GB" sz="2000" dirty="0"/>
              <a:t> textual resources using common language and additional choices (categorisations) derived from the semantic linking of information</a:t>
            </a:r>
          </a:p>
          <a:p>
            <a:pPr lvl="1">
              <a:spcBef>
                <a:spcPts val="750"/>
              </a:spcBef>
            </a:pPr>
            <a:r>
              <a:rPr lang="en-GB" sz="2000" dirty="0"/>
              <a:t>B. </a:t>
            </a:r>
            <a:r>
              <a:rPr lang="en-GB" sz="2000" dirty="0">
                <a:solidFill>
                  <a:srgbClr val="990033"/>
                </a:solidFill>
              </a:rPr>
              <a:t>‘</a:t>
            </a:r>
            <a:r>
              <a:rPr lang="en-GB" sz="2000" b="1" dirty="0">
                <a:solidFill>
                  <a:srgbClr val="990033"/>
                </a:solidFill>
              </a:rPr>
              <a:t>Information retrieval</a:t>
            </a:r>
            <a:r>
              <a:rPr lang="en-GB" sz="2000" dirty="0">
                <a:solidFill>
                  <a:srgbClr val="990033"/>
                </a:solidFill>
              </a:rPr>
              <a:t>’</a:t>
            </a:r>
            <a:r>
              <a:rPr lang="en-GB" sz="2000" dirty="0"/>
              <a:t>: As above, but searching for related resources in </a:t>
            </a:r>
            <a:r>
              <a:rPr lang="en-GB" sz="2000" u="sng" dirty="0"/>
              <a:t>sites of external organisations</a:t>
            </a:r>
            <a:r>
              <a:rPr lang="en-GB" sz="2000" dirty="0"/>
              <a:t> for reasons of cross-checking Eurostat information; through the linking of Eurostat data assets with semantically related information in these sites</a:t>
            </a:r>
          </a:p>
          <a:p>
            <a:pPr lvl="1">
              <a:spcBef>
                <a:spcPts val="750"/>
              </a:spcBef>
            </a:pPr>
            <a:r>
              <a:rPr lang="en-GB" sz="2000" dirty="0"/>
              <a:t>C. </a:t>
            </a:r>
            <a:r>
              <a:rPr lang="en-GB" sz="2000" dirty="0">
                <a:solidFill>
                  <a:srgbClr val="990033"/>
                </a:solidFill>
              </a:rPr>
              <a:t>‘</a:t>
            </a:r>
            <a:r>
              <a:rPr lang="en-GB" sz="2000" b="1" dirty="0">
                <a:solidFill>
                  <a:srgbClr val="990033"/>
                </a:solidFill>
              </a:rPr>
              <a:t>Evidence-checking</a:t>
            </a:r>
            <a:r>
              <a:rPr lang="en-GB" sz="2000" dirty="0">
                <a:solidFill>
                  <a:srgbClr val="990033"/>
                </a:solidFill>
              </a:rPr>
              <a:t>’</a:t>
            </a:r>
            <a:r>
              <a:rPr lang="en-GB" sz="2000" dirty="0"/>
              <a:t>: Identifying Eurostat statistical datasets relevant to 1-2 sentences found in the press or web, to </a:t>
            </a:r>
            <a:r>
              <a:rPr lang="en-GB" sz="2000" u="sng" dirty="0"/>
              <a:t>cross-check the evidence</a:t>
            </a:r>
            <a:r>
              <a:rPr lang="en-GB" sz="2000" dirty="0">
                <a:solidFill>
                  <a:srgbClr val="0F36B1"/>
                </a:solidFill>
              </a:rPr>
              <a:t> </a:t>
            </a:r>
            <a:r>
              <a:rPr lang="en-GB" sz="2000" dirty="0"/>
              <a:t>read</a:t>
            </a:r>
          </a:p>
          <a:p>
            <a:pPr lvl="1">
              <a:spcBef>
                <a:spcPts val="750"/>
              </a:spcBef>
            </a:pPr>
            <a:r>
              <a:rPr lang="en-GB" sz="2000" dirty="0"/>
              <a:t>D. </a:t>
            </a:r>
            <a:r>
              <a:rPr lang="en-GB" sz="2000" dirty="0">
                <a:solidFill>
                  <a:srgbClr val="990033"/>
                </a:solidFill>
              </a:rPr>
              <a:t>‘</a:t>
            </a:r>
            <a:r>
              <a:rPr lang="en-GB" sz="2000" b="1" dirty="0">
                <a:solidFill>
                  <a:srgbClr val="990033"/>
                </a:solidFill>
              </a:rPr>
              <a:t>Databot</a:t>
            </a:r>
            <a:r>
              <a:rPr lang="en-GB" sz="2000" dirty="0">
                <a:solidFill>
                  <a:srgbClr val="990033"/>
                </a:solidFill>
              </a:rPr>
              <a:t>’</a:t>
            </a:r>
            <a:r>
              <a:rPr lang="en-GB" sz="2000" dirty="0"/>
              <a:t>: </a:t>
            </a:r>
            <a:r>
              <a:rPr lang="en-GB" sz="2000" u="sng" dirty="0"/>
              <a:t>Conducting a dialogue</a:t>
            </a:r>
            <a:r>
              <a:rPr lang="en-GB" sz="2000" dirty="0">
                <a:solidFill>
                  <a:srgbClr val="0F36B1"/>
                </a:solidFill>
              </a:rPr>
              <a:t> </a:t>
            </a:r>
            <a:r>
              <a:rPr lang="en-GB" sz="2000" dirty="0"/>
              <a:t>in common language with a specialised bot (databot), for the identification of texts or datasets of interest</a:t>
            </a:r>
          </a:p>
          <a:p>
            <a:pPr>
              <a:lnSpc>
                <a:spcPct val="100000"/>
              </a:lnSpc>
              <a:spcBef>
                <a:spcPts val="750"/>
              </a:spcBef>
            </a:pPr>
            <a:r>
              <a:rPr lang="en-US" sz="2000" u="sng" dirty="0"/>
              <a:t>Research-grade prototype tools</a:t>
            </a:r>
            <a:r>
              <a:rPr lang="en-US" sz="2000" b="1" dirty="0">
                <a:solidFill>
                  <a:srgbClr val="0F36B1"/>
                </a:solidFill>
              </a:rPr>
              <a:t> </a:t>
            </a:r>
            <a:r>
              <a:rPr lang="en-US" sz="2000" dirty="0"/>
              <a:t>implemented as Python notebooks and </a:t>
            </a:r>
            <a:r>
              <a:rPr lang="en-GB" sz="2000" dirty="0"/>
              <a:t>visualisation applications with R Shiny and MS Power BI</a:t>
            </a:r>
            <a:endParaRPr lang="el-GR" sz="2000" dirty="0"/>
          </a:p>
          <a:p>
            <a:pPr>
              <a:lnSpc>
                <a:spcPct val="100000"/>
              </a:lnSpc>
              <a:spcBef>
                <a:spcPts val="750"/>
              </a:spcBef>
            </a:pPr>
            <a:r>
              <a:rPr lang="en-US" sz="2000" dirty="0"/>
              <a:t>A dedicated </a:t>
            </a:r>
            <a:r>
              <a:rPr lang="en-US" sz="2000" dirty="0">
                <a:hlinkClick r:id="rId2"/>
              </a:rPr>
              <a:t>GitHub repository</a:t>
            </a:r>
            <a:endParaRPr lang="en-GB" sz="2000" dirty="0"/>
          </a:p>
          <a:p>
            <a:pPr lvl="1">
              <a:spcBef>
                <a:spcPts val="650"/>
              </a:spcBef>
            </a:pPr>
            <a:endParaRPr lang="en-GB" dirty="0">
              <a:latin typeface="+mj-lt"/>
            </a:endParaRPr>
          </a:p>
        </p:txBody>
      </p:sp>
      <p:sp>
        <p:nvSpPr>
          <p:cNvPr id="4" name="Slide Number Placeholder 3"/>
          <p:cNvSpPr>
            <a:spLocks noGrp="1"/>
          </p:cNvSpPr>
          <p:nvPr>
            <p:ph type="sldNum" sz="quarter" idx="11"/>
          </p:nvPr>
        </p:nvSpPr>
        <p:spPr/>
        <p:txBody>
          <a:bodyPr/>
          <a:lstStyle/>
          <a:p>
            <a:fld id="{7254C5A6-8827-4B49-831F-428612C77D7E}" type="slidenum">
              <a:rPr lang="en-US" smtClean="0">
                <a:latin typeface="+mj-lt"/>
              </a:rPr>
              <a:pPr/>
              <a:t>3</a:t>
            </a:fld>
            <a:endParaRPr lang="en-US" dirty="0">
              <a:latin typeface="+mj-lt"/>
            </a:endParaRPr>
          </a:p>
        </p:txBody>
      </p:sp>
    </p:spTree>
    <p:extLst>
      <p:ext uri="{BB962C8B-B14F-4D97-AF65-F5344CB8AC3E}">
        <p14:creationId xmlns:p14="http://schemas.microsoft.com/office/powerpoint/2010/main" val="687177536"/>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0688"/>
            <a:ext cx="10972800" cy="811560"/>
          </a:xfrm>
        </p:spPr>
        <p:txBody>
          <a:bodyPr/>
          <a:lstStyle/>
          <a:p>
            <a:r>
              <a:rPr lang="en-GB" dirty="0"/>
              <a:t>Conclusions - lessons learned and recommendations for future work</a:t>
            </a:r>
            <a:r>
              <a:rPr lang="en-US" dirty="0"/>
              <a:t> </a:t>
            </a:r>
            <a:r>
              <a:rPr lang="en-US" sz="2200" dirty="0"/>
              <a:t>(2)</a:t>
            </a:r>
            <a:endParaRPr lang="en-GB" sz="2200" dirty="0"/>
          </a:p>
        </p:txBody>
      </p:sp>
      <p:sp>
        <p:nvSpPr>
          <p:cNvPr id="3" name="Content Placeholder 2"/>
          <p:cNvSpPr>
            <a:spLocks noGrp="1"/>
          </p:cNvSpPr>
          <p:nvPr>
            <p:ph idx="1"/>
          </p:nvPr>
        </p:nvSpPr>
        <p:spPr>
          <a:xfrm>
            <a:off x="551384" y="1700808"/>
            <a:ext cx="10729192" cy="4896544"/>
          </a:xfrm>
        </p:spPr>
        <p:txBody>
          <a:bodyPr/>
          <a:lstStyle/>
          <a:p>
            <a:pPr>
              <a:lnSpc>
                <a:spcPct val="100000"/>
              </a:lnSpc>
            </a:pPr>
            <a:r>
              <a:rPr lang="en-GB" sz="2000" dirty="0"/>
              <a:t>The availability of the information in RAMON as LOD will bring a tremendous opportunity to adjust the current Knowledge Database model and have the KD populated directly from the EU Vocabularies, bringing-in many more useful relationships, easily updated with an </a:t>
            </a:r>
            <a:r>
              <a:rPr lang="en-GB" sz="2000" u="sng" dirty="0"/>
              <a:t>automated</a:t>
            </a:r>
            <a:r>
              <a:rPr lang="en-GB" sz="2000" dirty="0"/>
              <a:t> process</a:t>
            </a:r>
          </a:p>
          <a:p>
            <a:pPr>
              <a:lnSpc>
                <a:spcPct val="100000"/>
              </a:lnSpc>
            </a:pPr>
            <a:endParaRPr lang="en-GB" sz="2000" dirty="0"/>
          </a:p>
          <a:p>
            <a:pPr marL="0" indent="0">
              <a:lnSpc>
                <a:spcPct val="100000"/>
              </a:lnSpc>
              <a:buNone/>
            </a:pPr>
            <a:r>
              <a:rPr lang="en-GB" dirty="0">
                <a:solidFill>
                  <a:srgbClr val="990033"/>
                </a:solidFill>
              </a:rPr>
              <a:t>Use case A – ‘Asset querying’</a:t>
            </a:r>
          </a:p>
          <a:p>
            <a:pPr>
              <a:lnSpc>
                <a:spcPct val="100000"/>
              </a:lnSpc>
            </a:pPr>
            <a:r>
              <a:rPr lang="en-GB" sz="2000" dirty="0"/>
              <a:t>Weakness in the Query Builder which operates rather like a ‘query extender’: </a:t>
            </a:r>
          </a:p>
          <a:p>
            <a:pPr lvl="1"/>
            <a:r>
              <a:rPr lang="en-GB" sz="2000" dirty="0"/>
              <a:t>Use of ontologies from EU Vocabularies, such as Digital Europa Thesaurus, which was not used due to the lack of a controlled vocabulary created from official statistics content </a:t>
            </a:r>
          </a:p>
          <a:p>
            <a:pPr lvl="1"/>
            <a:r>
              <a:rPr lang="en-GB" sz="2000" dirty="0"/>
              <a:t>Focus more in the approach with noun phrases demonstrated in the MS Power BI application in use case B (</a:t>
            </a:r>
            <a:r>
              <a:rPr lang="en-GB" sz="2000" dirty="0">
                <a:solidFill>
                  <a:srgbClr val="990033"/>
                </a:solidFill>
              </a:rPr>
              <a:t>‘Information retrieval’</a:t>
            </a:r>
            <a:r>
              <a:rPr lang="en-GB" sz="2000" dirty="0"/>
              <a:t>) which did not exploit enough the potential of Part-of-Speech (</a:t>
            </a:r>
            <a:r>
              <a:rPr lang="en-GB" sz="2000" dirty="0" err="1"/>
              <a:t>PoS</a:t>
            </a:r>
            <a:r>
              <a:rPr lang="en-GB" sz="2000" dirty="0"/>
              <a:t>) tagging​</a:t>
            </a:r>
          </a:p>
          <a:p>
            <a:pPr lvl="1"/>
            <a:endParaRPr lang="en-GB" sz="2000" dirty="0"/>
          </a:p>
          <a:p>
            <a:pPr>
              <a:lnSpc>
                <a:spcPct val="100000"/>
              </a:lnSpc>
            </a:pPr>
            <a:endParaRPr lang="en-GB" sz="2200" dirty="0"/>
          </a:p>
        </p:txBody>
      </p:sp>
      <p:sp>
        <p:nvSpPr>
          <p:cNvPr id="4" name="Slide Number Placeholder 3"/>
          <p:cNvSpPr>
            <a:spLocks noGrp="1"/>
          </p:cNvSpPr>
          <p:nvPr>
            <p:ph type="sldNum" sz="quarter" idx="11"/>
          </p:nvPr>
        </p:nvSpPr>
        <p:spPr/>
        <p:txBody>
          <a:bodyPr/>
          <a:lstStyle/>
          <a:p>
            <a:fld id="{7254C5A6-8827-4B49-831F-428612C77D7E}" type="slidenum">
              <a:rPr lang="en-US" smtClean="0"/>
              <a:pPr/>
              <a:t>30</a:t>
            </a:fld>
            <a:endParaRPr lang="en-US" dirty="0"/>
          </a:p>
        </p:txBody>
      </p:sp>
    </p:spTree>
    <p:extLst>
      <p:ext uri="{BB962C8B-B14F-4D97-AF65-F5344CB8AC3E}">
        <p14:creationId xmlns:p14="http://schemas.microsoft.com/office/powerpoint/2010/main" val="2812367448"/>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48680"/>
            <a:ext cx="10972800" cy="811560"/>
          </a:xfrm>
        </p:spPr>
        <p:txBody>
          <a:bodyPr/>
          <a:lstStyle/>
          <a:p>
            <a:r>
              <a:rPr lang="en-GB" dirty="0"/>
              <a:t>Conclusions - lessons learned and recommendations for future work</a:t>
            </a:r>
            <a:r>
              <a:rPr lang="en-US" dirty="0"/>
              <a:t> </a:t>
            </a:r>
            <a:r>
              <a:rPr lang="en-US" sz="2200" dirty="0"/>
              <a:t>(3)</a:t>
            </a:r>
            <a:endParaRPr lang="en-GB" sz="2200" dirty="0"/>
          </a:p>
        </p:txBody>
      </p:sp>
      <p:sp>
        <p:nvSpPr>
          <p:cNvPr id="3" name="Content Placeholder 2"/>
          <p:cNvSpPr>
            <a:spLocks noGrp="1"/>
          </p:cNvSpPr>
          <p:nvPr>
            <p:ph idx="1"/>
          </p:nvPr>
        </p:nvSpPr>
        <p:spPr>
          <a:xfrm>
            <a:off x="479376" y="1628800"/>
            <a:ext cx="10729192" cy="5076800"/>
          </a:xfrm>
        </p:spPr>
        <p:txBody>
          <a:bodyPr/>
          <a:lstStyle/>
          <a:p>
            <a:pPr>
              <a:lnSpc>
                <a:spcPct val="100000"/>
              </a:lnSpc>
            </a:pPr>
            <a:r>
              <a:rPr lang="en-GB" sz="2000" dirty="0"/>
              <a:t>Success of topic modelling in differentiating Eurostat’s content and in identifying relationships between concepts – an area that deserves further investigation</a:t>
            </a:r>
          </a:p>
          <a:p>
            <a:pPr lvl="1"/>
            <a:r>
              <a:rPr lang="en-GB" sz="2000" dirty="0"/>
              <a:t>A very interesting application: use this algorithm but with a different objective than in theory: attempt to maximize the </a:t>
            </a:r>
            <a:r>
              <a:rPr lang="en-GB" sz="2000" u="sng" dirty="0"/>
              <a:t>closeness with an existing classification in Eurostat</a:t>
            </a:r>
            <a:r>
              <a:rPr lang="en-GB" sz="2000" dirty="0">
                <a:solidFill>
                  <a:srgbClr val="0F36B1"/>
                </a:solidFill>
              </a:rPr>
              <a:t> </a:t>
            </a:r>
            <a:r>
              <a:rPr lang="en-GB" sz="2000" dirty="0"/>
              <a:t>(say, the existing themes and sub-themes) </a:t>
            </a:r>
            <a:r>
              <a:rPr lang="en-GB" sz="2000" dirty="0">
                <a:sym typeface="Wingdings" panose="05000000000000000000" pitchFamily="2" charset="2"/>
              </a:rPr>
              <a:t> would result in characteristic terms for each theme / sub-theme combination </a:t>
            </a:r>
          </a:p>
          <a:p>
            <a:pPr lvl="1"/>
            <a:r>
              <a:rPr lang="en-US" sz="2000" dirty="0">
                <a:sym typeface="Wingdings" panose="05000000000000000000" pitchFamily="2" charset="2"/>
              </a:rPr>
              <a:t>Also, </a:t>
            </a:r>
            <a:r>
              <a:rPr lang="en-US" sz="2000" u="sng" dirty="0">
                <a:sym typeface="Wingdings" panose="05000000000000000000" pitchFamily="2" charset="2"/>
              </a:rPr>
              <a:t>automate the modelling</a:t>
            </a:r>
            <a:r>
              <a:rPr lang="en-US" sz="2000" dirty="0">
                <a:solidFill>
                  <a:srgbClr val="0F36B1"/>
                </a:solidFill>
                <a:sym typeface="Wingdings" panose="05000000000000000000" pitchFamily="2" charset="2"/>
              </a:rPr>
              <a:t> </a:t>
            </a:r>
            <a:r>
              <a:rPr lang="en-US" sz="2000" dirty="0">
                <a:sym typeface="Wingdings" panose="05000000000000000000" pitchFamily="2" charset="2"/>
              </a:rPr>
              <a:t>by applying a meta-heuristic in the hyper-parameters optimisation</a:t>
            </a:r>
            <a:endParaRPr lang="en-GB" sz="2000" dirty="0"/>
          </a:p>
          <a:p>
            <a:pPr marL="0" indent="0">
              <a:lnSpc>
                <a:spcPct val="100000"/>
              </a:lnSpc>
              <a:buNone/>
            </a:pPr>
            <a:r>
              <a:rPr lang="en-GB" dirty="0">
                <a:solidFill>
                  <a:srgbClr val="990033"/>
                </a:solidFill>
              </a:rPr>
              <a:t>Use case B – ‘Information retrieval’</a:t>
            </a:r>
          </a:p>
          <a:p>
            <a:pPr>
              <a:lnSpc>
                <a:spcPct val="100000"/>
              </a:lnSpc>
            </a:pPr>
            <a:r>
              <a:rPr lang="en-US" sz="2000" dirty="0"/>
              <a:t>Weakness of Query Builder: as in use case A – </a:t>
            </a:r>
            <a:r>
              <a:rPr lang="en-US" sz="2000" dirty="0">
                <a:solidFill>
                  <a:srgbClr val="990033"/>
                </a:solidFill>
              </a:rPr>
              <a:t>‘Asset querying’</a:t>
            </a:r>
          </a:p>
          <a:p>
            <a:pPr>
              <a:lnSpc>
                <a:spcPct val="100000"/>
              </a:lnSpc>
            </a:pPr>
            <a:r>
              <a:rPr lang="en-GB" sz="2000" dirty="0"/>
              <a:t>Incorporation of other external data sources: need not be as structurally similar to Eurostat as the OECD</a:t>
            </a:r>
          </a:p>
          <a:p>
            <a:pPr>
              <a:lnSpc>
                <a:spcPct val="100000"/>
              </a:lnSpc>
            </a:pPr>
            <a:r>
              <a:rPr lang="en-US" sz="2000" dirty="0"/>
              <a:t>The incorporation of information from other external data sources in the Knowledge Database is made easy with the latest design; special properties attached to all resources which distinguish between internal and external URLs </a:t>
            </a:r>
            <a:endParaRPr lang="en-GB" sz="2000" dirty="0"/>
          </a:p>
          <a:p>
            <a:endParaRPr lang="en-GB" dirty="0"/>
          </a:p>
        </p:txBody>
      </p:sp>
      <p:sp>
        <p:nvSpPr>
          <p:cNvPr id="4" name="Slide Number Placeholder 3"/>
          <p:cNvSpPr>
            <a:spLocks noGrp="1"/>
          </p:cNvSpPr>
          <p:nvPr>
            <p:ph type="sldNum" sz="quarter" idx="11"/>
          </p:nvPr>
        </p:nvSpPr>
        <p:spPr/>
        <p:txBody>
          <a:bodyPr/>
          <a:lstStyle/>
          <a:p>
            <a:fld id="{7254C5A6-8827-4B49-831F-428612C77D7E}" type="slidenum">
              <a:rPr lang="en-US" smtClean="0"/>
              <a:pPr/>
              <a:t>31</a:t>
            </a:fld>
            <a:endParaRPr lang="en-US" dirty="0"/>
          </a:p>
        </p:txBody>
      </p:sp>
    </p:spTree>
    <p:extLst>
      <p:ext uri="{BB962C8B-B14F-4D97-AF65-F5344CB8AC3E}">
        <p14:creationId xmlns:p14="http://schemas.microsoft.com/office/powerpoint/2010/main" val="1897635583"/>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48680"/>
            <a:ext cx="10972800" cy="811560"/>
          </a:xfrm>
        </p:spPr>
        <p:txBody>
          <a:bodyPr/>
          <a:lstStyle/>
          <a:p>
            <a:r>
              <a:rPr lang="en-GB" dirty="0"/>
              <a:t>Conclusions - lessons learned and recommendations for future work</a:t>
            </a:r>
            <a:r>
              <a:rPr lang="en-US" dirty="0"/>
              <a:t> </a:t>
            </a:r>
            <a:r>
              <a:rPr lang="en-US" sz="2200" dirty="0"/>
              <a:t>(4)</a:t>
            </a:r>
            <a:endParaRPr lang="en-GB" sz="2200" dirty="0"/>
          </a:p>
        </p:txBody>
      </p:sp>
      <p:sp>
        <p:nvSpPr>
          <p:cNvPr id="3" name="Content Placeholder 2"/>
          <p:cNvSpPr>
            <a:spLocks noGrp="1"/>
          </p:cNvSpPr>
          <p:nvPr>
            <p:ph idx="1"/>
          </p:nvPr>
        </p:nvSpPr>
        <p:spPr>
          <a:xfrm>
            <a:off x="594008" y="1506184"/>
            <a:ext cx="10729192" cy="5199416"/>
          </a:xfrm>
        </p:spPr>
        <p:txBody>
          <a:bodyPr/>
          <a:lstStyle/>
          <a:p>
            <a:pPr marL="0" indent="0">
              <a:lnSpc>
                <a:spcPct val="100000"/>
              </a:lnSpc>
              <a:buNone/>
            </a:pPr>
            <a:r>
              <a:rPr lang="en-GB" dirty="0">
                <a:solidFill>
                  <a:srgbClr val="990033"/>
                </a:solidFill>
              </a:rPr>
              <a:t>Use case C – ‘Evidence checking’</a:t>
            </a:r>
          </a:p>
          <a:p>
            <a:pPr>
              <a:lnSpc>
                <a:spcPct val="100000"/>
              </a:lnSpc>
            </a:pPr>
            <a:r>
              <a:rPr lang="en-GB" sz="2000" dirty="0"/>
              <a:t>Problems with short texts in the datasets descriptions: maybe use the ontologies from EU Vocabularies mentioned in use case A – </a:t>
            </a:r>
            <a:r>
              <a:rPr lang="en-GB" sz="2000" dirty="0">
                <a:solidFill>
                  <a:srgbClr val="990033"/>
                </a:solidFill>
              </a:rPr>
              <a:t>‘Asset querying’</a:t>
            </a:r>
          </a:p>
          <a:p>
            <a:pPr>
              <a:lnSpc>
                <a:spcPct val="100000"/>
              </a:lnSpc>
            </a:pPr>
            <a:r>
              <a:rPr lang="en-GB" sz="2000" dirty="0"/>
              <a:t>Enhancement of topic modelling results with word vectors / embeddings constructed exclusively from Eurostat content: promising results, potential for improvement</a:t>
            </a:r>
          </a:p>
          <a:p>
            <a:pPr>
              <a:lnSpc>
                <a:spcPct val="100000"/>
              </a:lnSpc>
            </a:pPr>
            <a:r>
              <a:rPr lang="en-GB" sz="2000" dirty="0"/>
              <a:t>The BERT-based approach was proved quite satisfactory in detecting similarities:</a:t>
            </a:r>
          </a:p>
          <a:p>
            <a:pPr lvl="1"/>
            <a:r>
              <a:rPr lang="en-GB" sz="2000" dirty="0"/>
              <a:t>These approaches are rapidly evolving</a:t>
            </a:r>
          </a:p>
          <a:p>
            <a:pPr lvl="1"/>
            <a:r>
              <a:rPr lang="en-GB" sz="2000" dirty="0"/>
              <a:t>There is much research in the literature and this field needs close monitoring</a:t>
            </a:r>
          </a:p>
          <a:p>
            <a:pPr marL="0" indent="0">
              <a:buNone/>
            </a:pPr>
            <a:r>
              <a:rPr lang="en-GB" dirty="0">
                <a:solidFill>
                  <a:srgbClr val="990033"/>
                </a:solidFill>
              </a:rPr>
              <a:t>Use case D – ‘Databot’</a:t>
            </a:r>
          </a:p>
          <a:p>
            <a:pPr>
              <a:lnSpc>
                <a:spcPct val="100000"/>
              </a:lnSpc>
            </a:pPr>
            <a:r>
              <a:rPr lang="en-GB" sz="2000" dirty="0"/>
              <a:t>Further development is needed in the databot in use case D:</a:t>
            </a:r>
          </a:p>
          <a:p>
            <a:pPr lvl="1"/>
            <a:r>
              <a:rPr lang="en-GB" sz="2000" dirty="0"/>
              <a:t>With the use of suitable Q&amp;As </a:t>
            </a:r>
          </a:p>
          <a:p>
            <a:pPr lvl="1"/>
            <a:r>
              <a:rPr lang="en-GB" sz="2000" dirty="0"/>
              <a:t>Another further development: an implementation for answering special user queries related to specific dimensions in the datasets, for example unemployment in specific years and countries – opportunities with the availability of RAMON metadata as LOD</a:t>
            </a:r>
          </a:p>
          <a:p>
            <a:endParaRPr lang="en-GB" dirty="0">
              <a:solidFill>
                <a:srgbClr val="0F36B1"/>
              </a:solidFill>
            </a:endParaRPr>
          </a:p>
          <a:p>
            <a:endParaRPr lang="en-GB" dirty="0"/>
          </a:p>
        </p:txBody>
      </p:sp>
      <p:sp>
        <p:nvSpPr>
          <p:cNvPr id="4" name="Slide Number Placeholder 3"/>
          <p:cNvSpPr>
            <a:spLocks noGrp="1"/>
          </p:cNvSpPr>
          <p:nvPr>
            <p:ph type="sldNum" sz="quarter" idx="11"/>
          </p:nvPr>
        </p:nvSpPr>
        <p:spPr/>
        <p:txBody>
          <a:bodyPr/>
          <a:lstStyle/>
          <a:p>
            <a:fld id="{7254C5A6-8827-4B49-831F-428612C77D7E}" type="slidenum">
              <a:rPr lang="en-US" smtClean="0"/>
              <a:pPr/>
              <a:t>32</a:t>
            </a:fld>
            <a:endParaRPr lang="en-US" dirty="0"/>
          </a:p>
        </p:txBody>
      </p:sp>
    </p:spTree>
    <p:extLst>
      <p:ext uri="{BB962C8B-B14F-4D97-AF65-F5344CB8AC3E}">
        <p14:creationId xmlns:p14="http://schemas.microsoft.com/office/powerpoint/2010/main" val="3344168149"/>
      </p:ext>
    </p:extLst>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692696"/>
            <a:ext cx="10972800" cy="4608512"/>
          </a:xfrm>
        </p:spPr>
        <p:txBody>
          <a:bodyPr/>
          <a:lstStyle/>
          <a:p>
            <a:r>
              <a:rPr lang="en-US" sz="5400" dirty="0">
                <a:solidFill>
                  <a:srgbClr val="990033"/>
                </a:solidFill>
                <a:effectLst>
                  <a:outerShdw blurRad="38100" dist="38100" dir="2700000" algn="tl">
                    <a:srgbClr val="000000">
                      <a:alpha val="43137"/>
                    </a:srgbClr>
                  </a:outerShdw>
                </a:effectLst>
              </a:rPr>
              <a:t>Thank you for your attention!</a:t>
            </a:r>
          </a:p>
          <a:p>
            <a:endParaRPr lang="en-GB" sz="4400" dirty="0">
              <a:solidFill>
                <a:srgbClr val="990033"/>
              </a:solidFill>
            </a:endParaRPr>
          </a:p>
        </p:txBody>
      </p:sp>
      <p:sp>
        <p:nvSpPr>
          <p:cNvPr id="4" name="Slide Number Placeholder 3"/>
          <p:cNvSpPr>
            <a:spLocks noGrp="1"/>
          </p:cNvSpPr>
          <p:nvPr>
            <p:ph type="sldNum" sz="quarter" idx="11"/>
          </p:nvPr>
        </p:nvSpPr>
        <p:spPr/>
        <p:txBody>
          <a:bodyPr/>
          <a:lstStyle/>
          <a:p>
            <a:fld id="{7254C5A6-8827-4B49-831F-428612C77D7E}" type="slidenum">
              <a:rPr lang="en-US" smtClean="0"/>
              <a:pPr/>
              <a:t>33</a:t>
            </a:fld>
            <a:endParaRPr lang="en-US" dirty="0"/>
          </a:p>
        </p:txBody>
      </p:sp>
      <p:pic>
        <p:nvPicPr>
          <p:cNvPr id="5" name="Picture 4" descr="DEW: My First Blog Award - LIEBST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464" y="1844824"/>
            <a:ext cx="5519179" cy="4263350"/>
          </a:xfrm>
          <a:prstGeom prst="rect">
            <a:avLst/>
          </a:prstGeom>
        </p:spPr>
      </p:pic>
    </p:spTree>
    <p:extLst>
      <p:ext uri="{BB962C8B-B14F-4D97-AF65-F5344CB8AC3E}">
        <p14:creationId xmlns:p14="http://schemas.microsoft.com/office/powerpoint/2010/main" val="1862171421"/>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72800" cy="480099"/>
          </a:xfrm>
        </p:spPr>
        <p:txBody>
          <a:bodyPr/>
          <a:lstStyle/>
          <a:p>
            <a:r>
              <a:rPr lang="en-US" dirty="0">
                <a:latin typeface="+mn-lt"/>
              </a:rPr>
              <a:t>Information Repository</a:t>
            </a:r>
            <a:endParaRPr lang="en-GB" sz="2200" dirty="0">
              <a:latin typeface="+mn-lt"/>
            </a:endParaRPr>
          </a:p>
        </p:txBody>
      </p:sp>
      <p:sp>
        <p:nvSpPr>
          <p:cNvPr id="3" name="Content Placeholder 2"/>
          <p:cNvSpPr>
            <a:spLocks noGrp="1"/>
          </p:cNvSpPr>
          <p:nvPr>
            <p:ph idx="1"/>
          </p:nvPr>
        </p:nvSpPr>
        <p:spPr>
          <a:xfrm>
            <a:off x="609600" y="1077550"/>
            <a:ext cx="11103024" cy="5087754"/>
          </a:xfrm>
        </p:spPr>
        <p:txBody>
          <a:bodyPr/>
          <a:lstStyle/>
          <a:p>
            <a:r>
              <a:rPr lang="en-US" sz="2000" dirty="0"/>
              <a:t>The experiments were supported by a </a:t>
            </a:r>
            <a:r>
              <a:rPr lang="en-US" sz="2000" u="sng" dirty="0"/>
              <a:t>special Information Repository</a:t>
            </a:r>
            <a:br>
              <a:rPr lang="en-US" sz="2000" dirty="0">
                <a:solidFill>
                  <a:srgbClr val="0F36B1"/>
                </a:solidFill>
              </a:rPr>
            </a:br>
            <a:r>
              <a:rPr lang="en-US" sz="2000" dirty="0"/>
              <a:t>(a Virtuoso system):</a:t>
            </a:r>
          </a:p>
          <a:p>
            <a:pPr lvl="1"/>
            <a:r>
              <a:rPr lang="en-US" sz="2000" dirty="0"/>
              <a:t>Content Database: usual tabular data</a:t>
            </a:r>
          </a:p>
          <a:p>
            <a:pPr lvl="1"/>
            <a:r>
              <a:rPr lang="en-US" sz="2000" dirty="0"/>
              <a:t>Knowledge Database: a parallel special structure with edges connecting pairs of nodes / entities(</a:t>
            </a:r>
            <a:r>
              <a:rPr lang="en-US" sz="2000" baseline="30000" dirty="0"/>
              <a:t>*</a:t>
            </a:r>
            <a:r>
              <a:rPr lang="en-US" sz="2000" dirty="0"/>
              <a:t>) with various types of relationships </a:t>
            </a:r>
            <a:r>
              <a:rPr lang="en-US" sz="2000" dirty="0">
                <a:sym typeface="Wingdings" panose="05000000000000000000" pitchFamily="2" charset="2"/>
              </a:rPr>
              <a:t> hence the alternative name ‘Knowledge Graph’</a:t>
            </a:r>
          </a:p>
          <a:p>
            <a:r>
              <a:rPr lang="en-US" sz="2000" dirty="0"/>
              <a:t>Indicative content: </a:t>
            </a:r>
          </a:p>
          <a:p>
            <a:pPr lvl="1"/>
            <a:r>
              <a:rPr lang="en-US" sz="2000" dirty="0"/>
              <a:t>Statistics Explained (SE) articles</a:t>
            </a:r>
          </a:p>
          <a:p>
            <a:pPr lvl="1"/>
            <a:r>
              <a:rPr lang="en-US" sz="2000" dirty="0"/>
              <a:t>SE Glossary articles</a:t>
            </a:r>
          </a:p>
          <a:p>
            <a:pPr lvl="1"/>
            <a:r>
              <a:rPr lang="en-GB" sz="2000" dirty="0"/>
              <a:t>Eurostat Concepts and Definitions Database (CODED) in RAMON</a:t>
            </a:r>
          </a:p>
          <a:p>
            <a:pPr lvl="1"/>
            <a:r>
              <a:rPr lang="en-US" sz="2000" dirty="0"/>
              <a:t>The hierarchy of nodes in Eurostat database tree</a:t>
            </a:r>
            <a:endParaRPr lang="en-GB" sz="2000" dirty="0"/>
          </a:p>
          <a:p>
            <a:pPr lvl="1"/>
            <a:r>
              <a:rPr lang="en-GB" sz="2000" dirty="0"/>
              <a:t>OECD Glossary of Statistical Terms</a:t>
            </a:r>
          </a:p>
          <a:p>
            <a:pPr lvl="1"/>
            <a:r>
              <a:rPr lang="en-US" sz="2000" dirty="0"/>
              <a:t>In both the content and the knowledge database: various relationships derived through NLP and semantic analysis</a:t>
            </a:r>
          </a:p>
          <a:p>
            <a:pPr marL="268288" lvl="1" indent="0">
              <a:buNone/>
            </a:pPr>
            <a:endParaRPr lang="en-GB" sz="1800" dirty="0"/>
          </a:p>
        </p:txBody>
      </p:sp>
      <p:sp>
        <p:nvSpPr>
          <p:cNvPr id="4" name="Slide Number Placeholder 3"/>
          <p:cNvSpPr>
            <a:spLocks noGrp="1"/>
          </p:cNvSpPr>
          <p:nvPr>
            <p:ph type="sldNum" sz="quarter" idx="11"/>
          </p:nvPr>
        </p:nvSpPr>
        <p:spPr/>
        <p:txBody>
          <a:bodyPr/>
          <a:lstStyle/>
          <a:p>
            <a:fld id="{7254C5A6-8827-4B49-831F-428612C77D7E}" type="slidenum">
              <a:rPr lang="en-US" smtClean="0">
                <a:latin typeface="+mn-lt"/>
              </a:rPr>
              <a:pPr/>
              <a:t>4</a:t>
            </a:fld>
            <a:endParaRPr lang="en-US" dirty="0">
              <a:latin typeface="+mn-lt"/>
            </a:endParaRPr>
          </a:p>
        </p:txBody>
      </p:sp>
      <p:sp>
        <p:nvSpPr>
          <p:cNvPr id="29" name="Rectangle 28"/>
          <p:cNvSpPr/>
          <p:nvPr/>
        </p:nvSpPr>
        <p:spPr bwMode="auto">
          <a:xfrm>
            <a:off x="8256240" y="2983023"/>
            <a:ext cx="3384376" cy="1382081"/>
          </a:xfrm>
          <a:prstGeom prst="rect">
            <a:avLst/>
          </a:prstGeom>
          <a:solidFill>
            <a:srgbClr val="FFFFCC"/>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GB" sz="1800" b="0" i="0" u="none" strike="noStrike" cap="none" normalizeH="0" baseline="0" dirty="0">
              <a:ln>
                <a:noFill/>
              </a:ln>
              <a:solidFill>
                <a:srgbClr val="FFFFCC"/>
              </a:solidFill>
              <a:effectLst/>
              <a:latin typeface="+mn-lt"/>
            </a:endParaRPr>
          </a:p>
        </p:txBody>
      </p:sp>
      <p:sp>
        <p:nvSpPr>
          <p:cNvPr id="5" name="Oval 4"/>
          <p:cNvSpPr/>
          <p:nvPr/>
        </p:nvSpPr>
        <p:spPr bwMode="auto">
          <a:xfrm rot="20809191">
            <a:off x="9848956" y="3082727"/>
            <a:ext cx="216024" cy="21602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GB" sz="1800" b="0" i="0" u="none" strike="noStrike" cap="none" normalizeH="0" baseline="0" dirty="0">
              <a:ln>
                <a:noFill/>
              </a:ln>
              <a:solidFill>
                <a:schemeClr val="tx1"/>
              </a:solidFill>
              <a:effectLst/>
              <a:latin typeface="+mn-lt"/>
            </a:endParaRPr>
          </a:p>
        </p:txBody>
      </p:sp>
      <p:sp>
        <p:nvSpPr>
          <p:cNvPr id="6" name="Oval 5"/>
          <p:cNvSpPr/>
          <p:nvPr/>
        </p:nvSpPr>
        <p:spPr bwMode="auto">
          <a:xfrm rot="20369324">
            <a:off x="11212453" y="3786620"/>
            <a:ext cx="216024" cy="21602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GB" sz="1800" b="0" i="0" u="none" strike="noStrike" cap="none" normalizeH="0" baseline="0" dirty="0">
              <a:ln>
                <a:noFill/>
              </a:ln>
              <a:solidFill>
                <a:schemeClr val="tx1"/>
              </a:solidFill>
              <a:effectLst/>
              <a:latin typeface="+mn-lt"/>
            </a:endParaRPr>
          </a:p>
        </p:txBody>
      </p:sp>
      <p:cxnSp>
        <p:nvCxnSpPr>
          <p:cNvPr id="8" name="Straight Arrow Connector 7"/>
          <p:cNvCxnSpPr>
            <a:stCxn id="5" idx="5"/>
            <a:endCxn id="6" idx="1"/>
          </p:cNvCxnSpPr>
          <p:nvPr/>
        </p:nvCxnSpPr>
        <p:spPr bwMode="auto">
          <a:xfrm>
            <a:off x="10048747" y="3247688"/>
            <a:ext cx="1173422" cy="602171"/>
          </a:xfrm>
          <a:prstGeom prst="straightConnector1">
            <a:avLst/>
          </a:prstGeom>
          <a:solidFill>
            <a:schemeClr val="accent1"/>
          </a:solidFill>
          <a:ln w="12700" cap="flat" cmpd="sng" algn="ctr">
            <a:solidFill>
              <a:srgbClr val="0F36B1"/>
            </a:solidFill>
            <a:prstDash val="solid"/>
            <a:round/>
            <a:headEnd type="none" w="med" len="med"/>
            <a:tailEnd type="triangle"/>
          </a:ln>
          <a:effectLst/>
        </p:spPr>
      </p:cxnSp>
      <p:sp>
        <p:nvSpPr>
          <p:cNvPr id="13" name="TextBox 12"/>
          <p:cNvSpPr txBox="1"/>
          <p:nvPr/>
        </p:nvSpPr>
        <p:spPr>
          <a:xfrm>
            <a:off x="10524636" y="3228525"/>
            <a:ext cx="606256" cy="338554"/>
          </a:xfrm>
          <a:prstGeom prst="rect">
            <a:avLst/>
          </a:prstGeom>
          <a:noFill/>
        </p:spPr>
        <p:txBody>
          <a:bodyPr wrap="none" rtlCol="0">
            <a:spAutoFit/>
          </a:bodyPr>
          <a:lstStyle/>
          <a:p>
            <a:r>
              <a:rPr lang="en-US" sz="1600" dirty="0">
                <a:solidFill>
                  <a:srgbClr val="0F36B1"/>
                </a:solidFill>
                <a:latin typeface="+mn-lt"/>
              </a:rPr>
              <a:t>label</a:t>
            </a:r>
            <a:endParaRPr lang="en-GB" sz="1600" dirty="0">
              <a:solidFill>
                <a:srgbClr val="0F36B1"/>
              </a:solidFill>
              <a:latin typeface="+mn-lt"/>
            </a:endParaRPr>
          </a:p>
        </p:txBody>
      </p:sp>
      <p:sp>
        <p:nvSpPr>
          <p:cNvPr id="14" name="TextBox 13"/>
          <p:cNvSpPr txBox="1"/>
          <p:nvPr/>
        </p:nvSpPr>
        <p:spPr>
          <a:xfrm>
            <a:off x="8953635" y="2983023"/>
            <a:ext cx="886781" cy="338554"/>
          </a:xfrm>
          <a:prstGeom prst="rect">
            <a:avLst/>
          </a:prstGeom>
          <a:noFill/>
        </p:spPr>
        <p:txBody>
          <a:bodyPr wrap="none" rtlCol="0">
            <a:spAutoFit/>
          </a:bodyPr>
          <a:lstStyle/>
          <a:p>
            <a:r>
              <a:rPr lang="en-US" sz="1600" dirty="0">
                <a:solidFill>
                  <a:srgbClr val="0F36B1"/>
                </a:solidFill>
                <a:latin typeface="+mn-lt"/>
              </a:rPr>
              <a:t>entity A</a:t>
            </a:r>
            <a:endParaRPr lang="en-GB" sz="1600" dirty="0">
              <a:solidFill>
                <a:srgbClr val="0F36B1"/>
              </a:solidFill>
              <a:latin typeface="+mn-lt"/>
            </a:endParaRPr>
          </a:p>
        </p:txBody>
      </p:sp>
      <p:sp>
        <p:nvSpPr>
          <p:cNvPr id="15" name="TextBox 14"/>
          <p:cNvSpPr txBox="1"/>
          <p:nvPr/>
        </p:nvSpPr>
        <p:spPr>
          <a:xfrm>
            <a:off x="10816772" y="3954494"/>
            <a:ext cx="883575" cy="338554"/>
          </a:xfrm>
          <a:prstGeom prst="rect">
            <a:avLst/>
          </a:prstGeom>
          <a:noFill/>
        </p:spPr>
        <p:txBody>
          <a:bodyPr wrap="none" rtlCol="0">
            <a:spAutoFit/>
          </a:bodyPr>
          <a:lstStyle/>
          <a:p>
            <a:r>
              <a:rPr lang="en-US" sz="1600" dirty="0">
                <a:solidFill>
                  <a:srgbClr val="0F36B1"/>
                </a:solidFill>
                <a:latin typeface="+mn-lt"/>
              </a:rPr>
              <a:t>entity B</a:t>
            </a:r>
            <a:endParaRPr lang="en-GB" sz="1600" dirty="0">
              <a:solidFill>
                <a:srgbClr val="0F36B1"/>
              </a:solidFill>
              <a:latin typeface="+mn-lt"/>
            </a:endParaRPr>
          </a:p>
        </p:txBody>
      </p:sp>
      <p:sp>
        <p:nvSpPr>
          <p:cNvPr id="16" name="TextBox 15"/>
          <p:cNvSpPr txBox="1"/>
          <p:nvPr/>
        </p:nvSpPr>
        <p:spPr>
          <a:xfrm>
            <a:off x="8425286" y="3448868"/>
            <a:ext cx="2176750" cy="584775"/>
          </a:xfrm>
          <a:prstGeom prst="rect">
            <a:avLst/>
          </a:prstGeom>
          <a:noFill/>
        </p:spPr>
        <p:txBody>
          <a:bodyPr wrap="none" rtlCol="0">
            <a:spAutoFit/>
          </a:bodyPr>
          <a:lstStyle/>
          <a:p>
            <a:pPr algn="ctr"/>
            <a:r>
              <a:rPr lang="en-US" sz="1600" dirty="0">
                <a:solidFill>
                  <a:srgbClr val="0F36B1"/>
                </a:solidFill>
                <a:latin typeface="+mn-lt"/>
              </a:rPr>
              <a:t>directed relationship: </a:t>
            </a:r>
            <a:br>
              <a:rPr lang="en-US" sz="1600" dirty="0">
                <a:solidFill>
                  <a:srgbClr val="0F36B1"/>
                </a:solidFill>
                <a:latin typeface="+mn-lt"/>
              </a:rPr>
            </a:br>
            <a:r>
              <a:rPr lang="en-US" sz="1600" dirty="0">
                <a:solidFill>
                  <a:srgbClr val="0F36B1"/>
                </a:solidFill>
                <a:latin typeface="+mn-lt"/>
              </a:rPr>
              <a:t>A (predicate) B</a:t>
            </a:r>
            <a:endParaRPr lang="en-GB" sz="1600" dirty="0">
              <a:solidFill>
                <a:srgbClr val="0F36B1"/>
              </a:solidFill>
              <a:latin typeface="+mn-lt"/>
            </a:endParaRPr>
          </a:p>
        </p:txBody>
      </p:sp>
      <p:sp>
        <p:nvSpPr>
          <p:cNvPr id="7" name="TextBox 6"/>
          <p:cNvSpPr txBox="1"/>
          <p:nvPr/>
        </p:nvSpPr>
        <p:spPr>
          <a:xfrm>
            <a:off x="839416" y="6261817"/>
            <a:ext cx="8451801" cy="369332"/>
          </a:xfrm>
          <a:prstGeom prst="rect">
            <a:avLst/>
          </a:prstGeom>
          <a:noFill/>
        </p:spPr>
        <p:txBody>
          <a:bodyPr wrap="none" rtlCol="0">
            <a:spAutoFit/>
          </a:bodyPr>
          <a:lstStyle/>
          <a:p>
            <a:r>
              <a:rPr lang="en-GB" dirty="0">
                <a:latin typeface="+mj-lt"/>
              </a:rPr>
              <a:t>(</a:t>
            </a:r>
            <a:r>
              <a:rPr lang="en-GB" baseline="30000" dirty="0">
                <a:latin typeface="+mj-lt"/>
              </a:rPr>
              <a:t>*</a:t>
            </a:r>
            <a:r>
              <a:rPr lang="en-GB" dirty="0">
                <a:latin typeface="+mj-lt"/>
              </a:rPr>
              <a:t>) The entities can be anything: texts, datasets, external sources, concepts, etc.</a:t>
            </a:r>
          </a:p>
        </p:txBody>
      </p:sp>
    </p:spTree>
    <p:extLst>
      <p:ext uri="{BB962C8B-B14F-4D97-AF65-F5344CB8AC3E}">
        <p14:creationId xmlns:p14="http://schemas.microsoft.com/office/powerpoint/2010/main" val="2424261196"/>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72800" cy="487288"/>
          </a:xfrm>
        </p:spPr>
        <p:txBody>
          <a:bodyPr/>
          <a:lstStyle/>
          <a:p>
            <a:r>
              <a:rPr lang="en-US" dirty="0"/>
              <a:t>Knowledge Database </a:t>
            </a:r>
            <a:r>
              <a:rPr lang="en-US" sz="2200" dirty="0"/>
              <a:t>(1)</a:t>
            </a:r>
          </a:p>
        </p:txBody>
      </p:sp>
      <p:sp>
        <p:nvSpPr>
          <p:cNvPr id="4" name="Slide Number Placeholder 3"/>
          <p:cNvSpPr>
            <a:spLocks noGrp="1"/>
          </p:cNvSpPr>
          <p:nvPr>
            <p:ph type="sldNum" sz="quarter" idx="11"/>
          </p:nvPr>
        </p:nvSpPr>
        <p:spPr/>
        <p:txBody>
          <a:bodyPr/>
          <a:lstStyle/>
          <a:p>
            <a:fld id="{7254C5A6-8827-4B49-831F-428612C77D7E}" type="slidenum">
              <a:rPr lang="en-US" smtClean="0">
                <a:latin typeface="+mj-lt"/>
              </a:rPr>
              <a:pPr/>
              <a:t>5</a:t>
            </a:fld>
            <a:endParaRPr lang="en-US" dirty="0">
              <a:latin typeface="+mj-lt"/>
            </a:endParaRPr>
          </a:p>
        </p:txBody>
      </p:sp>
      <p:pic>
        <p:nvPicPr>
          <p:cNvPr id="5" name="Picture 4"/>
          <p:cNvPicPr/>
          <p:nvPr/>
        </p:nvPicPr>
        <p:blipFill>
          <a:blip r:embed="rId2"/>
          <a:stretch>
            <a:fillRect/>
          </a:stretch>
        </p:blipFill>
        <p:spPr>
          <a:xfrm>
            <a:off x="119336" y="1268760"/>
            <a:ext cx="7848872" cy="5112568"/>
          </a:xfrm>
          <a:prstGeom prst="rect">
            <a:avLst/>
          </a:prstGeom>
        </p:spPr>
      </p:pic>
      <p:sp>
        <p:nvSpPr>
          <p:cNvPr id="3" name="Content Placeholder 2"/>
          <p:cNvSpPr>
            <a:spLocks noGrp="1"/>
          </p:cNvSpPr>
          <p:nvPr>
            <p:ph idx="1"/>
          </p:nvPr>
        </p:nvSpPr>
        <p:spPr>
          <a:xfrm>
            <a:off x="7680176" y="1228575"/>
            <a:ext cx="3979080" cy="5152753"/>
          </a:xfrm>
        </p:spPr>
        <p:txBody>
          <a:bodyPr/>
          <a:lstStyle/>
          <a:p>
            <a:pPr marL="267970" lvl="1" indent="0">
              <a:buClr>
                <a:srgbClr val="9B2D1F"/>
              </a:buClr>
              <a:buNone/>
            </a:pPr>
            <a:r>
              <a:rPr lang="en-US" sz="2000" u="sng" dirty="0">
                <a:solidFill>
                  <a:srgbClr val="000000"/>
                </a:solidFill>
                <a:latin typeface="+mj-lt"/>
              </a:rPr>
              <a:t>Knowledge </a:t>
            </a:r>
            <a:r>
              <a:rPr lang="en-US" sz="2000" u="sng" dirty="0"/>
              <a:t>graph visualisation</a:t>
            </a:r>
            <a:endParaRPr lang="en-US">
              <a:ea typeface="Tahoma"/>
              <a:cs typeface="Tahoma"/>
            </a:endParaRPr>
          </a:p>
          <a:p>
            <a:pPr marL="537845" lvl="1"/>
            <a:r>
              <a:rPr lang="en-US" sz="2000" dirty="0">
                <a:latin typeface="+mj-lt"/>
              </a:rPr>
              <a:t>Example of some relationships extracted from the Knowledge Database with keywords ‘electric vehicle’ (partial output) </a:t>
            </a:r>
            <a:endParaRPr lang="en-US" sz="2000" dirty="0">
              <a:latin typeface="+mj-lt"/>
              <a:ea typeface="Tahoma"/>
              <a:cs typeface="Tahoma"/>
            </a:endParaRPr>
          </a:p>
          <a:p>
            <a:pPr marL="537845" lvl="1"/>
            <a:r>
              <a:rPr lang="en-US" sz="2000" dirty="0">
                <a:latin typeface="+mj-lt"/>
              </a:rPr>
              <a:t>The central nodes are SE articles and are connected to </a:t>
            </a:r>
            <a:r>
              <a:rPr lang="en-US" sz="2000" u="sng" dirty="0">
                <a:latin typeface="+mj-lt"/>
              </a:rPr>
              <a:t>related</a:t>
            </a:r>
            <a:r>
              <a:rPr lang="en-US" sz="2000" dirty="0">
                <a:latin typeface="+mj-lt"/>
              </a:rPr>
              <a:t> general data assets </a:t>
            </a:r>
            <a:endParaRPr lang="en-US" sz="2000" dirty="0">
              <a:latin typeface="+mj-lt"/>
              <a:ea typeface="Tahoma"/>
              <a:cs typeface="Tahoma"/>
            </a:endParaRPr>
          </a:p>
          <a:p>
            <a:pPr marL="537845" lvl="1"/>
            <a:r>
              <a:rPr lang="en-US" sz="2000" dirty="0">
                <a:latin typeface="+mj-lt"/>
              </a:rPr>
              <a:t>The colours indicate the different </a:t>
            </a:r>
            <a:r>
              <a:rPr lang="en-GB" sz="2000" u="sng" dirty="0">
                <a:latin typeface="+mj-lt"/>
              </a:rPr>
              <a:t>types</a:t>
            </a:r>
            <a:r>
              <a:rPr lang="en-US" sz="2000" dirty="0">
                <a:latin typeface="+mj-lt"/>
              </a:rPr>
              <a:t> of the related data assets: </a:t>
            </a:r>
            <a:r>
              <a:rPr lang="en-GB" sz="2000" dirty="0">
                <a:latin typeface="+mj-lt"/>
              </a:rPr>
              <a:t>other SE articles, SE Glossary articles, Publications, Legislation, etc.</a:t>
            </a:r>
            <a:endParaRPr lang="en-US" sz="2000" dirty="0">
              <a:latin typeface="+mj-lt"/>
              <a:ea typeface="Tahoma"/>
              <a:cs typeface="Tahoma"/>
            </a:endParaRPr>
          </a:p>
        </p:txBody>
      </p:sp>
    </p:spTree>
    <p:extLst>
      <p:ext uri="{BB962C8B-B14F-4D97-AF65-F5344CB8AC3E}">
        <p14:creationId xmlns:p14="http://schemas.microsoft.com/office/powerpoint/2010/main" val="1468968737"/>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72800" cy="487288"/>
          </a:xfrm>
        </p:spPr>
        <p:txBody>
          <a:bodyPr/>
          <a:lstStyle/>
          <a:p>
            <a:r>
              <a:rPr lang="en-US" dirty="0">
                <a:ea typeface="+mj-lt"/>
                <a:cs typeface="+mj-lt"/>
              </a:rPr>
              <a:t>Knowledge Database </a:t>
            </a:r>
            <a:r>
              <a:rPr lang="en-US" sz="2200" dirty="0">
                <a:ea typeface="+mj-lt"/>
                <a:cs typeface="+mj-lt"/>
              </a:rPr>
              <a:t>(2)</a:t>
            </a:r>
            <a:endParaRPr lang="en-US" sz="2200" dirty="0"/>
          </a:p>
        </p:txBody>
      </p:sp>
      <p:sp>
        <p:nvSpPr>
          <p:cNvPr id="4" name="Slide Number Placeholder 3"/>
          <p:cNvSpPr>
            <a:spLocks noGrp="1"/>
          </p:cNvSpPr>
          <p:nvPr>
            <p:ph type="sldNum" sz="quarter" idx="11"/>
          </p:nvPr>
        </p:nvSpPr>
        <p:spPr/>
        <p:txBody>
          <a:bodyPr/>
          <a:lstStyle/>
          <a:p>
            <a:fld id="{7254C5A6-8827-4B49-831F-428612C77D7E}" type="slidenum">
              <a:rPr lang="en-US" smtClean="0">
                <a:latin typeface="+mj-lt"/>
              </a:rPr>
              <a:pPr/>
              <a:t>6</a:t>
            </a:fld>
            <a:endParaRPr lang="en-US" dirty="0">
              <a:latin typeface="+mj-lt"/>
            </a:endParaRPr>
          </a:p>
        </p:txBody>
      </p:sp>
      <p:pic>
        <p:nvPicPr>
          <p:cNvPr id="6" name="Picture 5"/>
          <p:cNvPicPr/>
          <p:nvPr/>
        </p:nvPicPr>
        <p:blipFill rotWithShape="1">
          <a:blip r:embed="rId2"/>
          <a:srcRect l="4487" t="13758" r="25256" b="20342"/>
          <a:stretch/>
        </p:blipFill>
        <p:spPr bwMode="auto">
          <a:xfrm>
            <a:off x="119336" y="1268760"/>
            <a:ext cx="8856984" cy="5112568"/>
          </a:xfrm>
          <a:prstGeom prst="rect">
            <a:avLst/>
          </a:prstGeom>
          <a:ln>
            <a:noFill/>
          </a:ln>
          <a:extLst>
            <a:ext uri="{53640926-AAD7-44D8-BBD7-CCE9431645EC}">
              <a14:shadowObscured xmlns:a14="http://schemas.microsoft.com/office/drawing/2010/main"/>
            </a:ext>
          </a:extLst>
        </p:spPr>
      </p:pic>
      <p:sp>
        <p:nvSpPr>
          <p:cNvPr id="3" name="Content Placeholder 2"/>
          <p:cNvSpPr>
            <a:spLocks noGrp="1"/>
          </p:cNvSpPr>
          <p:nvPr>
            <p:ph idx="1"/>
          </p:nvPr>
        </p:nvSpPr>
        <p:spPr>
          <a:xfrm>
            <a:off x="5586156" y="790928"/>
            <a:ext cx="6139320" cy="504056"/>
          </a:xfrm>
        </p:spPr>
        <p:txBody>
          <a:bodyPr/>
          <a:lstStyle/>
          <a:p>
            <a:pPr marL="268288" lvl="1" indent="0">
              <a:buNone/>
            </a:pPr>
            <a:r>
              <a:rPr lang="en-US" sz="2000" dirty="0">
                <a:latin typeface="+mj-lt"/>
              </a:rPr>
              <a:t>Keywords: ‘morbidity statistics’ (partial output) </a:t>
            </a:r>
          </a:p>
        </p:txBody>
      </p:sp>
      <p:sp>
        <p:nvSpPr>
          <p:cNvPr id="5" name="TextBox 4"/>
          <p:cNvSpPr txBox="1"/>
          <p:nvPr/>
        </p:nvSpPr>
        <p:spPr>
          <a:xfrm>
            <a:off x="9192344" y="1988840"/>
            <a:ext cx="1915909" cy="1107996"/>
          </a:xfrm>
          <a:prstGeom prst="rect">
            <a:avLst/>
          </a:prstGeom>
          <a:noFill/>
        </p:spPr>
        <p:txBody>
          <a:bodyPr wrap="none" rtlCol="0">
            <a:spAutoFit/>
          </a:bodyPr>
          <a:lstStyle/>
          <a:p>
            <a:r>
              <a:rPr lang="en-US" sz="2200" dirty="0">
                <a:latin typeface="+mn-lt"/>
              </a:rPr>
              <a:t>Google Colab </a:t>
            </a:r>
            <a:br>
              <a:rPr lang="en-US" sz="2200" dirty="0">
                <a:latin typeface="+mn-lt"/>
              </a:rPr>
            </a:br>
            <a:r>
              <a:rPr lang="en-US" sz="2200" dirty="0">
                <a:latin typeface="+mn-lt"/>
              </a:rPr>
              <a:t>notebook</a:t>
            </a:r>
            <a:br>
              <a:rPr lang="en-US" sz="2200" dirty="0">
                <a:latin typeface="+mn-lt"/>
              </a:rPr>
            </a:br>
            <a:r>
              <a:rPr lang="en-US" sz="2200" dirty="0">
                <a:latin typeface="+mn-lt"/>
              </a:rPr>
              <a:t>available </a:t>
            </a:r>
            <a:r>
              <a:rPr lang="en-US" sz="2200" dirty="0">
                <a:latin typeface="+mn-lt"/>
                <a:hlinkClick r:id="rId3"/>
              </a:rPr>
              <a:t>here</a:t>
            </a:r>
            <a:endParaRPr lang="en-GB" sz="2200" dirty="0">
              <a:latin typeface="+mn-lt"/>
            </a:endParaRPr>
          </a:p>
        </p:txBody>
      </p:sp>
    </p:spTree>
    <p:extLst>
      <p:ext uri="{BB962C8B-B14F-4D97-AF65-F5344CB8AC3E}">
        <p14:creationId xmlns:p14="http://schemas.microsoft.com/office/powerpoint/2010/main" val="2656505448"/>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34224" y="2132856"/>
            <a:ext cx="7899674" cy="4572744"/>
          </a:xfrm>
          <a:prstGeom prst="rect">
            <a:avLst/>
          </a:prstGeom>
        </p:spPr>
      </p:pic>
      <p:sp>
        <p:nvSpPr>
          <p:cNvPr id="2" name="Title 1"/>
          <p:cNvSpPr>
            <a:spLocks noGrp="1"/>
          </p:cNvSpPr>
          <p:nvPr>
            <p:ph type="title"/>
          </p:nvPr>
        </p:nvSpPr>
        <p:spPr>
          <a:xfrm>
            <a:off x="119336" y="592832"/>
            <a:ext cx="11737304" cy="379512"/>
          </a:xfrm>
        </p:spPr>
        <p:txBody>
          <a:bodyPr/>
          <a:lstStyle/>
          <a:p>
            <a:r>
              <a:rPr lang="en-US" dirty="0"/>
              <a:t>Use case A </a:t>
            </a:r>
            <a:r>
              <a:rPr lang="en-US" sz="2200" dirty="0"/>
              <a:t>(1)</a:t>
            </a:r>
            <a:r>
              <a:rPr lang="en-US" sz="2400" dirty="0"/>
              <a:t>:</a:t>
            </a:r>
            <a:r>
              <a:rPr lang="en-US" sz="2200" dirty="0"/>
              <a:t> </a:t>
            </a:r>
            <a:r>
              <a:rPr lang="en-GB" sz="2400" dirty="0"/>
              <a:t>‘Asset querying’ – Making the most of internal data assets</a:t>
            </a:r>
          </a:p>
        </p:txBody>
      </p:sp>
      <p:sp>
        <p:nvSpPr>
          <p:cNvPr id="3" name="Content Placeholder 2"/>
          <p:cNvSpPr>
            <a:spLocks noGrp="1"/>
          </p:cNvSpPr>
          <p:nvPr>
            <p:ph idx="1"/>
          </p:nvPr>
        </p:nvSpPr>
        <p:spPr>
          <a:xfrm>
            <a:off x="119336" y="1124744"/>
            <a:ext cx="11103024" cy="976716"/>
          </a:xfrm>
        </p:spPr>
        <p:txBody>
          <a:bodyPr/>
          <a:lstStyle/>
          <a:p>
            <a:pPr>
              <a:lnSpc>
                <a:spcPct val="100000"/>
              </a:lnSpc>
            </a:pPr>
            <a:r>
              <a:rPr lang="en-GB" sz="2000" u="sng" dirty="0">
                <a:latin typeface="+mj-lt"/>
              </a:rPr>
              <a:t>Objective</a:t>
            </a:r>
            <a:r>
              <a:rPr lang="en-GB" sz="2000" dirty="0">
                <a:latin typeface="+mj-lt"/>
              </a:rPr>
              <a:t>: exploit relations between unstructured textual data assets, concepts and classifications, in order to provide the user who is searching for information in Eurostat website with an improved experience</a:t>
            </a:r>
          </a:p>
        </p:txBody>
      </p:sp>
      <p:sp>
        <p:nvSpPr>
          <p:cNvPr id="4" name="Slide Number Placeholder 3"/>
          <p:cNvSpPr>
            <a:spLocks noGrp="1"/>
          </p:cNvSpPr>
          <p:nvPr>
            <p:ph type="sldNum" sz="quarter" idx="11"/>
          </p:nvPr>
        </p:nvSpPr>
        <p:spPr/>
        <p:txBody>
          <a:bodyPr/>
          <a:lstStyle/>
          <a:p>
            <a:fld id="{7254C5A6-8827-4B49-831F-428612C77D7E}" type="slidenum">
              <a:rPr lang="en-US" smtClean="0">
                <a:latin typeface="+mj-lt"/>
              </a:rPr>
              <a:pPr/>
              <a:t>7</a:t>
            </a:fld>
            <a:endParaRPr lang="en-US" dirty="0">
              <a:latin typeface="+mj-lt"/>
            </a:endParaRPr>
          </a:p>
        </p:txBody>
      </p:sp>
      <p:sp>
        <p:nvSpPr>
          <p:cNvPr id="7" name="Content Placeholder 2"/>
          <p:cNvSpPr txBox="1">
            <a:spLocks/>
          </p:cNvSpPr>
          <p:nvPr/>
        </p:nvSpPr>
        <p:spPr bwMode="auto">
          <a:xfrm>
            <a:off x="7608168" y="2132856"/>
            <a:ext cx="4176464" cy="457274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bg2"/>
              </a:buClr>
              <a:buSzPct val="75000"/>
              <a:buFont typeface="Wingdings" pitchFamily="2" charset="2"/>
              <a:buChar char="n"/>
              <a:defRPr sz="2400">
                <a:solidFill>
                  <a:schemeClr val="tx1"/>
                </a:solidFill>
                <a:latin typeface="+mn-lt"/>
                <a:ea typeface="+mn-ea"/>
                <a:cs typeface="+mn-cs"/>
              </a:defRPr>
            </a:lvl1pPr>
            <a:lvl2pPr marL="538163" indent="-269875" algn="l" rtl="0" eaLnBrk="1" fontAlgn="base" hangingPunct="1">
              <a:spcBef>
                <a:spcPct val="20000"/>
              </a:spcBef>
              <a:spcAft>
                <a:spcPct val="0"/>
              </a:spcAft>
              <a:buClr>
                <a:schemeClr val="accent2"/>
              </a:buClr>
              <a:buSzPct val="100000"/>
              <a:buFont typeface="Courier New" pitchFamily="49" charset="0"/>
              <a:buChar char="-"/>
              <a:tabLst>
                <a:tab pos="358775" algn="l"/>
              </a:tabLst>
              <a:defRPr sz="2200">
                <a:solidFill>
                  <a:schemeClr val="tx1"/>
                </a:solidFill>
                <a:latin typeface="+mn-lt"/>
              </a:defRPr>
            </a:lvl2pPr>
            <a:lvl3pPr marL="1143000" indent="-228600" algn="l" rtl="0" eaLnBrk="1" fontAlgn="base" hangingPunct="1">
              <a:spcBef>
                <a:spcPct val="20000"/>
              </a:spcBef>
              <a:spcAft>
                <a:spcPct val="0"/>
              </a:spcAft>
              <a:buClr>
                <a:schemeClr val="bg2"/>
              </a:buClr>
              <a:buSzPct val="75000"/>
              <a:buFont typeface="Wingdings 3" panose="05040102010807070707" pitchFamily="18" charset="2"/>
              <a:buChar char=""/>
              <a:defRPr sz="2000">
                <a:solidFill>
                  <a:schemeClr val="tx1"/>
                </a:solidFill>
                <a:latin typeface="+mn-lt"/>
              </a:defRPr>
            </a:lvl3pPr>
            <a:lvl4pPr marL="1600200" indent="-228600" algn="l" rtl="0" eaLnBrk="1" fontAlgn="base" hangingPunct="1">
              <a:spcBef>
                <a:spcPct val="20000"/>
              </a:spcBef>
              <a:spcAft>
                <a:spcPct val="0"/>
              </a:spcAft>
              <a:buClr>
                <a:schemeClr val="accent2"/>
              </a:buClr>
              <a:buSzPct val="70000"/>
              <a:buFont typeface="Wingdings" pitchFamily="2" charset="2"/>
              <a:buChar char="¨"/>
              <a:defRPr sz="2000">
                <a:solidFill>
                  <a:schemeClr val="tx1"/>
                </a:solidFill>
                <a:latin typeface="+mn-lt"/>
              </a:defRPr>
            </a:lvl4pPr>
            <a:lvl5pPr marL="20574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5pPr>
            <a:lvl6pPr marL="25146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9pPr>
          </a:lstStyle>
          <a:p>
            <a:pPr marL="267970" lvl="1" indent="0">
              <a:buNone/>
            </a:pPr>
            <a:r>
              <a:rPr lang="en-GB" sz="2000" u="sng" dirty="0">
                <a:latin typeface="+mj-lt"/>
                <a:cs typeface="Arial" panose="020B0604020202020204" pitchFamily="34" charset="0"/>
              </a:rPr>
              <a:t>First mode</a:t>
            </a:r>
            <a:r>
              <a:rPr lang="en-GB" sz="2000" dirty="0">
                <a:latin typeface="+mj-lt"/>
                <a:cs typeface="Arial" panose="020B0604020202020204" pitchFamily="34" charset="0"/>
              </a:rPr>
              <a:t>: </a:t>
            </a:r>
            <a:r>
              <a:rPr lang="en-GB" sz="2000" b="1" dirty="0">
                <a:solidFill>
                  <a:srgbClr val="990033"/>
                </a:solidFill>
                <a:latin typeface="+mj-lt"/>
                <a:cs typeface="Arial" panose="020B0604020202020204" pitchFamily="34" charset="0"/>
              </a:rPr>
              <a:t>Query Builder</a:t>
            </a:r>
            <a:r>
              <a:rPr lang="en-GB" sz="2000" dirty="0">
                <a:latin typeface="+mj-lt"/>
                <a:cs typeface="Arial" panose="020B0604020202020204" pitchFamily="34" charset="0"/>
              </a:rPr>
              <a:t>:</a:t>
            </a:r>
            <a:endParaRPr lang="en-US"/>
          </a:p>
          <a:p>
            <a:pPr marL="537845" lvl="1"/>
            <a:r>
              <a:rPr lang="en-US" sz="2000" dirty="0">
                <a:latin typeface="+mj-lt"/>
                <a:cs typeface="Arial" panose="020B0604020202020204" pitchFamily="34" charset="0"/>
              </a:rPr>
              <a:t>Search for SE articles</a:t>
            </a:r>
            <a:endParaRPr lang="en-GB" sz="2000" dirty="0">
              <a:latin typeface="+mj-lt"/>
              <a:ea typeface="Tahoma"/>
              <a:cs typeface="Arial" panose="020B0604020202020204" pitchFamily="34" charset="0"/>
            </a:endParaRPr>
          </a:p>
          <a:p>
            <a:pPr marL="537845" lvl="1"/>
            <a:r>
              <a:rPr lang="en-GB" sz="2000" dirty="0">
                <a:latin typeface="+mj-lt"/>
                <a:cs typeface="Arial" panose="020B0604020202020204" pitchFamily="34" charset="0"/>
              </a:rPr>
              <a:t>Help the user build a query by suggesting promising keywords (with associated scores)</a:t>
            </a:r>
            <a:endParaRPr lang="en-GB" sz="2000" dirty="0">
              <a:latin typeface="+mj-lt"/>
              <a:ea typeface="Tahoma"/>
              <a:cs typeface="Arial" panose="020B0604020202020204" pitchFamily="34" charset="0"/>
            </a:endParaRPr>
          </a:p>
          <a:p>
            <a:pPr marL="537845" lvl="1"/>
            <a:r>
              <a:rPr lang="en-US" sz="2000" dirty="0">
                <a:latin typeface="+mj-lt"/>
                <a:cs typeface="Arial"/>
              </a:rPr>
              <a:t>Better than some existing search tools </a:t>
            </a:r>
            <a:r>
              <a:rPr lang="en-US" sz="2000" u="sng" dirty="0">
                <a:latin typeface="+mj-lt"/>
                <a:cs typeface="Arial"/>
              </a:rPr>
              <a:t>but</a:t>
            </a:r>
            <a:r>
              <a:rPr lang="en-US" sz="2000" dirty="0">
                <a:latin typeface="+mj-lt"/>
                <a:cs typeface="Arial"/>
              </a:rPr>
              <a:t> does not take into account terms semantically related to the keywords entered – </a:t>
            </a:r>
            <a:br>
              <a:rPr lang="en-US" sz="2000" dirty="0">
                <a:latin typeface="+mj-lt"/>
                <a:cs typeface="Arial" panose="020B0604020202020204" pitchFamily="34" charset="0"/>
              </a:rPr>
            </a:br>
            <a:r>
              <a:rPr lang="en-US" sz="2000" dirty="0">
                <a:latin typeface="+mj-lt"/>
                <a:cs typeface="Arial"/>
              </a:rPr>
              <a:t>a weakness</a:t>
            </a:r>
            <a:endParaRPr lang="en-US" sz="2000" dirty="0">
              <a:latin typeface="+mj-lt"/>
              <a:ea typeface="Tahoma"/>
              <a:cs typeface="Arial"/>
            </a:endParaRPr>
          </a:p>
          <a:p>
            <a:pPr marL="537845" lvl="1"/>
            <a:r>
              <a:rPr lang="en-US" sz="2000" dirty="0">
                <a:latin typeface="+mj-lt"/>
                <a:ea typeface="Tahoma"/>
                <a:cs typeface="Tahoma"/>
              </a:rPr>
              <a:t>A Google </a:t>
            </a:r>
            <a:r>
              <a:rPr lang="en-US" sz="2000" dirty="0" err="1">
                <a:latin typeface="+mj-lt"/>
                <a:ea typeface="Tahoma"/>
                <a:cs typeface="Tahoma"/>
              </a:rPr>
              <a:t>Colab</a:t>
            </a:r>
            <a:r>
              <a:rPr lang="en-US" sz="2000" dirty="0">
                <a:latin typeface="+mj-lt"/>
                <a:ea typeface="Tahoma"/>
                <a:cs typeface="Tahoma"/>
              </a:rPr>
              <a:t> notebook available </a:t>
            </a:r>
            <a:r>
              <a:rPr lang="en-US" sz="2000" dirty="0">
                <a:latin typeface="+mj-lt"/>
                <a:ea typeface="Tahoma"/>
                <a:cs typeface="Tahoma"/>
                <a:hlinkClick r:id="rId3"/>
              </a:rPr>
              <a:t>here</a:t>
            </a:r>
            <a:endParaRPr lang="en-US" sz="2000">
              <a:ea typeface="+mn-lt"/>
              <a:cs typeface="+mn-lt"/>
            </a:endParaRPr>
          </a:p>
          <a:p>
            <a:pPr marL="537845" lvl="1"/>
            <a:endParaRPr lang="en-US" sz="2000" dirty="0">
              <a:latin typeface="+mj-lt"/>
              <a:ea typeface="Tahoma"/>
              <a:cs typeface="Arial"/>
            </a:endParaRPr>
          </a:p>
          <a:p>
            <a:pPr marL="537845" lvl="1"/>
            <a:endParaRPr lang="en-GB" sz="2000" kern="0" dirty="0">
              <a:latin typeface="+mj-lt"/>
              <a:ea typeface="Tahoma"/>
              <a:cs typeface="Tahoma"/>
            </a:endParaRPr>
          </a:p>
          <a:p>
            <a:pPr marL="537845" lvl="1"/>
            <a:endParaRPr lang="en-GB" kern="0" dirty="0">
              <a:latin typeface="+mj-lt"/>
              <a:ea typeface="Tahoma"/>
              <a:cs typeface="Tahoma"/>
            </a:endParaRPr>
          </a:p>
        </p:txBody>
      </p:sp>
      <p:sp>
        <p:nvSpPr>
          <p:cNvPr id="8" name="TextBox 7"/>
          <p:cNvSpPr txBox="1"/>
          <p:nvPr/>
        </p:nvSpPr>
        <p:spPr>
          <a:xfrm>
            <a:off x="5303912" y="2432940"/>
            <a:ext cx="2520280" cy="646331"/>
          </a:xfrm>
          <a:prstGeom prst="rect">
            <a:avLst/>
          </a:prstGeom>
          <a:solidFill>
            <a:srgbClr val="FFFFCC"/>
          </a:solidFill>
        </p:spPr>
        <p:txBody>
          <a:bodyPr wrap="square" rtlCol="0">
            <a:spAutoFit/>
          </a:bodyPr>
          <a:lstStyle/>
          <a:p>
            <a:r>
              <a:rPr lang="en-US" dirty="0">
                <a:latin typeface="+mn-lt"/>
              </a:rPr>
              <a:t>Many more suggestions not shown</a:t>
            </a:r>
            <a:endParaRPr lang="en-GB" dirty="0">
              <a:latin typeface="+mn-lt"/>
            </a:endParaRPr>
          </a:p>
        </p:txBody>
      </p:sp>
      <p:sp>
        <p:nvSpPr>
          <p:cNvPr id="9" name="TextBox 8"/>
          <p:cNvSpPr txBox="1"/>
          <p:nvPr/>
        </p:nvSpPr>
        <p:spPr>
          <a:xfrm>
            <a:off x="2682312" y="2082025"/>
            <a:ext cx="2520280" cy="646331"/>
          </a:xfrm>
          <a:prstGeom prst="rect">
            <a:avLst/>
          </a:prstGeom>
          <a:solidFill>
            <a:srgbClr val="FFFFCC"/>
          </a:solidFill>
        </p:spPr>
        <p:txBody>
          <a:bodyPr wrap="square" rtlCol="0">
            <a:spAutoFit/>
          </a:bodyPr>
          <a:lstStyle/>
          <a:p>
            <a:r>
              <a:rPr lang="en-US" dirty="0">
                <a:latin typeface="+mn-lt"/>
              </a:rPr>
              <a:t>Using the stems of words in the search</a:t>
            </a:r>
            <a:endParaRPr lang="en-GB" dirty="0">
              <a:latin typeface="+mn-lt"/>
            </a:endParaRPr>
          </a:p>
        </p:txBody>
      </p:sp>
      <p:cxnSp>
        <p:nvCxnSpPr>
          <p:cNvPr id="11" name="Straight Arrow Connector 10"/>
          <p:cNvCxnSpPr/>
          <p:nvPr/>
        </p:nvCxnSpPr>
        <p:spPr bwMode="auto">
          <a:xfrm flipH="1">
            <a:off x="2351584" y="2405190"/>
            <a:ext cx="309380" cy="159714"/>
          </a:xfrm>
          <a:prstGeom prst="straightConnector1">
            <a:avLst/>
          </a:prstGeom>
          <a:solidFill>
            <a:schemeClr val="accent1"/>
          </a:solidFill>
          <a:ln w="22225" cap="flat" cmpd="sng" algn="ctr">
            <a:solidFill>
              <a:srgbClr val="0F36B1"/>
            </a:solidFill>
            <a:prstDash val="solid"/>
            <a:round/>
            <a:headEnd type="none" w="med" len="med"/>
            <a:tailEnd type="triangle"/>
          </a:ln>
          <a:effectLst/>
        </p:spPr>
      </p:cxnSp>
    </p:spTree>
    <p:extLst>
      <p:ext uri="{BB962C8B-B14F-4D97-AF65-F5344CB8AC3E}">
        <p14:creationId xmlns:p14="http://schemas.microsoft.com/office/powerpoint/2010/main" val="3307874930"/>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72800" cy="379512"/>
          </a:xfrm>
        </p:spPr>
        <p:txBody>
          <a:bodyPr/>
          <a:lstStyle/>
          <a:p>
            <a:r>
              <a:rPr lang="en-US" dirty="0"/>
              <a:t>Use case A </a:t>
            </a:r>
            <a:r>
              <a:rPr lang="en-US" sz="2200" dirty="0"/>
              <a:t>(2)</a:t>
            </a:r>
            <a:endParaRPr lang="en-GB" sz="2200" dirty="0"/>
          </a:p>
        </p:txBody>
      </p:sp>
      <p:sp>
        <p:nvSpPr>
          <p:cNvPr id="4" name="Slide Number Placeholder 3"/>
          <p:cNvSpPr>
            <a:spLocks noGrp="1"/>
          </p:cNvSpPr>
          <p:nvPr>
            <p:ph type="sldNum" sz="quarter" idx="11"/>
          </p:nvPr>
        </p:nvSpPr>
        <p:spPr/>
        <p:txBody>
          <a:bodyPr/>
          <a:lstStyle/>
          <a:p>
            <a:fld id="{7254C5A6-8827-4B49-831F-428612C77D7E}" type="slidenum">
              <a:rPr lang="en-US" smtClean="0">
                <a:latin typeface="+mj-lt"/>
              </a:rPr>
              <a:pPr/>
              <a:t>8</a:t>
            </a:fld>
            <a:endParaRPr lang="en-US" dirty="0">
              <a:latin typeface="+mj-lt"/>
            </a:endParaRPr>
          </a:p>
        </p:txBody>
      </p:sp>
      <p:sp>
        <p:nvSpPr>
          <p:cNvPr id="7" name="Content Placeholder 2"/>
          <p:cNvSpPr txBox="1">
            <a:spLocks/>
          </p:cNvSpPr>
          <p:nvPr/>
        </p:nvSpPr>
        <p:spPr bwMode="auto">
          <a:xfrm>
            <a:off x="-168696" y="908720"/>
            <a:ext cx="5843761" cy="579688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bg2"/>
              </a:buClr>
              <a:buSzPct val="75000"/>
              <a:buFont typeface="Wingdings" pitchFamily="2" charset="2"/>
              <a:buChar char="n"/>
              <a:defRPr sz="2400">
                <a:solidFill>
                  <a:schemeClr val="tx1"/>
                </a:solidFill>
                <a:latin typeface="+mn-lt"/>
                <a:ea typeface="+mn-ea"/>
                <a:cs typeface="+mn-cs"/>
              </a:defRPr>
            </a:lvl1pPr>
            <a:lvl2pPr marL="538163" indent="-269875" algn="l" rtl="0" eaLnBrk="1" fontAlgn="base" hangingPunct="1">
              <a:spcBef>
                <a:spcPct val="20000"/>
              </a:spcBef>
              <a:spcAft>
                <a:spcPct val="0"/>
              </a:spcAft>
              <a:buClr>
                <a:schemeClr val="accent2"/>
              </a:buClr>
              <a:buSzPct val="100000"/>
              <a:buFont typeface="Courier New" pitchFamily="49" charset="0"/>
              <a:buChar char="-"/>
              <a:tabLst>
                <a:tab pos="358775" algn="l"/>
              </a:tabLst>
              <a:defRPr sz="2200">
                <a:solidFill>
                  <a:schemeClr val="tx1"/>
                </a:solidFill>
                <a:latin typeface="+mn-lt"/>
              </a:defRPr>
            </a:lvl2pPr>
            <a:lvl3pPr marL="1143000" indent="-228600" algn="l" rtl="0" eaLnBrk="1" fontAlgn="base" hangingPunct="1">
              <a:spcBef>
                <a:spcPct val="20000"/>
              </a:spcBef>
              <a:spcAft>
                <a:spcPct val="0"/>
              </a:spcAft>
              <a:buClr>
                <a:schemeClr val="bg2"/>
              </a:buClr>
              <a:buSzPct val="75000"/>
              <a:buFont typeface="Wingdings 3" panose="05040102010807070707" pitchFamily="18" charset="2"/>
              <a:buChar char=""/>
              <a:defRPr sz="2000">
                <a:solidFill>
                  <a:schemeClr val="tx1"/>
                </a:solidFill>
                <a:latin typeface="+mn-lt"/>
              </a:defRPr>
            </a:lvl3pPr>
            <a:lvl4pPr marL="1600200" indent="-228600" algn="l" rtl="0" eaLnBrk="1" fontAlgn="base" hangingPunct="1">
              <a:spcBef>
                <a:spcPct val="20000"/>
              </a:spcBef>
              <a:spcAft>
                <a:spcPct val="0"/>
              </a:spcAft>
              <a:buClr>
                <a:schemeClr val="accent2"/>
              </a:buClr>
              <a:buSzPct val="70000"/>
              <a:buFont typeface="Wingdings" pitchFamily="2" charset="2"/>
              <a:buChar char="¨"/>
              <a:defRPr sz="2000">
                <a:solidFill>
                  <a:schemeClr val="tx1"/>
                </a:solidFill>
                <a:latin typeface="+mn-lt"/>
              </a:defRPr>
            </a:lvl4pPr>
            <a:lvl5pPr marL="20574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5pPr>
            <a:lvl6pPr marL="25146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9pPr>
          </a:lstStyle>
          <a:p>
            <a:pPr marL="268288" lvl="1" indent="0">
              <a:buNone/>
            </a:pPr>
            <a:r>
              <a:rPr lang="en-GB" sz="2000" u="sng" dirty="0">
                <a:latin typeface="+mj-lt"/>
                <a:cs typeface="Arial" panose="020B0604020202020204" pitchFamily="34" charset="0"/>
              </a:rPr>
              <a:t>Second mode</a:t>
            </a:r>
            <a:r>
              <a:rPr lang="en-GB" sz="2000" dirty="0">
                <a:latin typeface="+mj-lt"/>
                <a:cs typeface="Arial" panose="020B0604020202020204" pitchFamily="34" charset="0"/>
              </a:rPr>
              <a:t>: </a:t>
            </a:r>
            <a:r>
              <a:rPr lang="en-GB" sz="2000" b="1" dirty="0">
                <a:solidFill>
                  <a:srgbClr val="990033"/>
                </a:solidFill>
                <a:latin typeface="+mj-lt"/>
                <a:cs typeface="Arial" panose="020B0604020202020204" pitchFamily="34" charset="0"/>
              </a:rPr>
              <a:t>Faceted Search</a:t>
            </a:r>
            <a:r>
              <a:rPr lang="en-GB" sz="2000" dirty="0">
                <a:solidFill>
                  <a:srgbClr val="990033"/>
                </a:solidFill>
                <a:latin typeface="+mj-lt"/>
                <a:cs typeface="Arial" panose="020B0604020202020204" pitchFamily="34" charset="0"/>
              </a:rPr>
              <a:t>:</a:t>
            </a:r>
          </a:p>
          <a:p>
            <a:pPr lvl="1"/>
            <a:r>
              <a:rPr lang="en-US" sz="2000" dirty="0">
                <a:latin typeface="+mj-lt"/>
                <a:cs typeface="Arial" panose="020B0604020202020204" pitchFamily="34" charset="0"/>
              </a:rPr>
              <a:t>Again search for SE articles</a:t>
            </a:r>
          </a:p>
          <a:p>
            <a:pPr lvl="1"/>
            <a:r>
              <a:rPr lang="en-GB" sz="2000" dirty="0">
                <a:latin typeface="+mj-lt"/>
                <a:cs typeface="Arial" panose="020B0604020202020204" pitchFamily="34" charset="0"/>
              </a:rPr>
              <a:t>Specific objective: search along conceptual dimensions / slices of the results </a:t>
            </a:r>
            <a:r>
              <a:rPr lang="en-GB" sz="2000" dirty="0">
                <a:latin typeface="+mj-lt"/>
                <a:cs typeface="Arial" panose="020B0604020202020204" pitchFamily="34" charset="0"/>
                <a:sym typeface="Wingdings" panose="05000000000000000000" pitchFamily="2" charset="2"/>
              </a:rPr>
              <a:t> a</a:t>
            </a:r>
            <a:r>
              <a:rPr lang="en-GB" sz="2000" dirty="0">
                <a:latin typeface="+mj-lt"/>
                <a:cs typeface="Arial" panose="020B0604020202020204" pitchFamily="34" charset="0"/>
              </a:rPr>
              <a:t>dditional non-obvious filtering options</a:t>
            </a:r>
          </a:p>
          <a:p>
            <a:pPr lvl="1"/>
            <a:r>
              <a:rPr lang="en-GB" sz="2000" dirty="0">
                <a:latin typeface="+mj-lt"/>
                <a:cs typeface="Arial" panose="020B0604020202020204" pitchFamily="34" charset="0"/>
              </a:rPr>
              <a:t>We use Eurostat themes and sub-themes, linked with the category tags, using a mapping of categories to (possibly multiple) Eurostat themes and sub-themes</a:t>
            </a:r>
          </a:p>
          <a:p>
            <a:pPr lvl="1"/>
            <a:r>
              <a:rPr lang="en-US" sz="2000" dirty="0">
                <a:latin typeface="+mj-lt"/>
                <a:cs typeface="Arial" panose="020B0604020202020204" pitchFamily="34" charset="0"/>
              </a:rPr>
              <a:t>The tool also displays links to general data assets </a:t>
            </a:r>
            <a:r>
              <a:rPr lang="en-US" sz="2000" u="sng" dirty="0">
                <a:latin typeface="+mj-lt"/>
                <a:cs typeface="Arial" panose="020B0604020202020204" pitchFamily="34" charset="0"/>
              </a:rPr>
              <a:t>related</a:t>
            </a:r>
            <a:r>
              <a:rPr lang="en-US" sz="2000" dirty="0">
                <a:latin typeface="+mj-lt"/>
                <a:cs typeface="Arial" panose="020B0604020202020204" pitchFamily="34" charset="0"/>
              </a:rPr>
              <a:t> to the main results - SE articles: </a:t>
            </a:r>
            <a:r>
              <a:rPr lang="fr-FR" sz="2000" dirty="0">
                <a:latin typeface="+mj-lt"/>
                <a:cs typeface="Arial" panose="020B0604020202020204" pitchFamily="34" charset="0"/>
              </a:rPr>
              <a:t>(other SE articles, SE Glossary articles, Publications, Legislation, etc.)</a:t>
            </a:r>
          </a:p>
          <a:p>
            <a:pPr lvl="1"/>
            <a:r>
              <a:rPr lang="en-US" sz="2000" dirty="0">
                <a:latin typeface="+mj-lt"/>
                <a:cs typeface="Arial" panose="020B0604020202020204" pitchFamily="34" charset="0"/>
              </a:rPr>
              <a:t>A Google Colab notebook available </a:t>
            </a:r>
            <a:r>
              <a:rPr lang="en-US" sz="2000" dirty="0">
                <a:latin typeface="+mj-lt"/>
                <a:cs typeface="Arial" panose="020B0604020202020204" pitchFamily="34" charset="0"/>
                <a:hlinkClick r:id="rId2"/>
              </a:rPr>
              <a:t>here</a:t>
            </a:r>
            <a:endParaRPr lang="en-US" sz="2000" dirty="0">
              <a:latin typeface="+mj-lt"/>
              <a:cs typeface="Arial" panose="020B0604020202020204" pitchFamily="34" charset="0"/>
            </a:endParaRPr>
          </a:p>
        </p:txBody>
      </p:sp>
      <p:pic>
        <p:nvPicPr>
          <p:cNvPr id="3" name="Picture 2"/>
          <p:cNvPicPr>
            <a:picLocks noChangeAspect="1"/>
          </p:cNvPicPr>
          <p:nvPr/>
        </p:nvPicPr>
        <p:blipFill>
          <a:blip r:embed="rId3"/>
          <a:stretch>
            <a:fillRect/>
          </a:stretch>
        </p:blipFill>
        <p:spPr>
          <a:xfrm>
            <a:off x="6240016" y="457200"/>
            <a:ext cx="5796433" cy="6248400"/>
          </a:xfrm>
          <a:prstGeom prst="rect">
            <a:avLst/>
          </a:prstGeom>
        </p:spPr>
      </p:pic>
      <p:sp>
        <p:nvSpPr>
          <p:cNvPr id="5" name="TextBox 4"/>
          <p:cNvSpPr txBox="1"/>
          <p:nvPr/>
        </p:nvSpPr>
        <p:spPr>
          <a:xfrm>
            <a:off x="9856808" y="1628800"/>
            <a:ext cx="1800200" cy="646331"/>
          </a:xfrm>
          <a:prstGeom prst="rect">
            <a:avLst/>
          </a:prstGeom>
          <a:noFill/>
        </p:spPr>
        <p:txBody>
          <a:bodyPr wrap="square" rtlCol="0">
            <a:spAutoFit/>
          </a:bodyPr>
          <a:lstStyle/>
          <a:p>
            <a:r>
              <a:rPr lang="en-US" dirty="0">
                <a:latin typeface="+mj-lt"/>
              </a:rPr>
              <a:t>Two of the four articles shown</a:t>
            </a:r>
            <a:endParaRPr lang="en-GB" dirty="0">
              <a:latin typeface="+mj-lt"/>
            </a:endParaRPr>
          </a:p>
        </p:txBody>
      </p:sp>
      <p:sp>
        <p:nvSpPr>
          <p:cNvPr id="8" name="TextBox 7"/>
          <p:cNvSpPr txBox="1"/>
          <p:nvPr/>
        </p:nvSpPr>
        <p:spPr>
          <a:xfrm>
            <a:off x="5015880" y="5470983"/>
            <a:ext cx="1908212" cy="1200329"/>
          </a:xfrm>
          <a:prstGeom prst="rect">
            <a:avLst/>
          </a:prstGeom>
          <a:noFill/>
        </p:spPr>
        <p:txBody>
          <a:bodyPr wrap="square" rtlCol="0">
            <a:spAutoFit/>
          </a:bodyPr>
          <a:lstStyle/>
          <a:p>
            <a:r>
              <a:rPr lang="en-US" dirty="0">
                <a:latin typeface="+mj-lt"/>
              </a:rPr>
              <a:t>Other related resources </a:t>
            </a:r>
            <a:br>
              <a:rPr lang="en-US" dirty="0">
                <a:latin typeface="+mj-lt"/>
              </a:rPr>
            </a:br>
            <a:r>
              <a:rPr lang="en-US" dirty="0">
                <a:latin typeface="+mj-lt"/>
              </a:rPr>
              <a:t>(in category ‘Other’) </a:t>
            </a:r>
            <a:endParaRPr lang="en-GB" dirty="0">
              <a:latin typeface="+mj-lt"/>
            </a:endParaRPr>
          </a:p>
        </p:txBody>
      </p:sp>
      <p:sp>
        <p:nvSpPr>
          <p:cNvPr id="6" name="Down Arrow 5"/>
          <p:cNvSpPr/>
          <p:nvPr/>
        </p:nvSpPr>
        <p:spPr bwMode="auto">
          <a:xfrm>
            <a:off x="6456040" y="6248400"/>
            <a:ext cx="576064" cy="422912"/>
          </a:xfrm>
          <a:prstGeom prst="downArrow">
            <a:avLst/>
          </a:prstGeom>
          <a:solidFill>
            <a:schemeClr val="accent2">
              <a:lumMod val="40000"/>
              <a:lumOff val="6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GB" sz="1800" b="0" i="0" u="none" strike="noStrike" cap="none" normalizeH="0" baseline="0" dirty="0">
              <a:ln>
                <a:noFill/>
              </a:ln>
              <a:solidFill>
                <a:schemeClr val="tx1"/>
              </a:solidFill>
              <a:effectLst/>
              <a:latin typeface="Arial" charset="0"/>
            </a:endParaRPr>
          </a:p>
        </p:txBody>
      </p:sp>
      <p:cxnSp>
        <p:nvCxnSpPr>
          <p:cNvPr id="10" name="Straight Arrow Connector 9"/>
          <p:cNvCxnSpPr/>
          <p:nvPr/>
        </p:nvCxnSpPr>
        <p:spPr bwMode="auto">
          <a:xfrm flipH="1">
            <a:off x="8904312" y="2060848"/>
            <a:ext cx="936104" cy="360040"/>
          </a:xfrm>
          <a:prstGeom prst="straightConnector1">
            <a:avLst/>
          </a:prstGeom>
          <a:solidFill>
            <a:schemeClr val="accent1"/>
          </a:solidFill>
          <a:ln w="19050" cap="flat" cmpd="sng" algn="ctr">
            <a:solidFill>
              <a:srgbClr val="990033"/>
            </a:solidFill>
            <a:prstDash val="solid"/>
            <a:round/>
            <a:headEnd type="none" w="med" len="med"/>
            <a:tailEnd type="arrow"/>
          </a:ln>
          <a:effectLst/>
        </p:spPr>
      </p:cxnSp>
      <p:cxnSp>
        <p:nvCxnSpPr>
          <p:cNvPr id="11" name="Straight Arrow Connector 10"/>
          <p:cNvCxnSpPr/>
          <p:nvPr/>
        </p:nvCxnSpPr>
        <p:spPr bwMode="auto">
          <a:xfrm flipH="1">
            <a:off x="8524871" y="2213248"/>
            <a:ext cx="1467945" cy="760579"/>
          </a:xfrm>
          <a:prstGeom prst="straightConnector1">
            <a:avLst/>
          </a:prstGeom>
          <a:solidFill>
            <a:schemeClr val="accent1"/>
          </a:solidFill>
          <a:ln w="19050" cap="flat" cmpd="sng" algn="ctr">
            <a:solidFill>
              <a:srgbClr val="990033"/>
            </a:solidFill>
            <a:prstDash val="solid"/>
            <a:round/>
            <a:headEnd type="none" w="med" len="med"/>
            <a:tailEnd type="arrow"/>
          </a:ln>
          <a:effectLst/>
        </p:spPr>
      </p:cxnSp>
    </p:spTree>
    <p:extLst>
      <p:ext uri="{BB962C8B-B14F-4D97-AF65-F5344CB8AC3E}">
        <p14:creationId xmlns:p14="http://schemas.microsoft.com/office/powerpoint/2010/main" val="4192529630"/>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72800" cy="379512"/>
          </a:xfrm>
        </p:spPr>
        <p:txBody>
          <a:bodyPr/>
          <a:lstStyle/>
          <a:p>
            <a:r>
              <a:rPr lang="en-US" dirty="0"/>
              <a:t>Use case A </a:t>
            </a:r>
            <a:r>
              <a:rPr lang="en-US" sz="2200" dirty="0"/>
              <a:t>(3)</a:t>
            </a:r>
            <a:endParaRPr lang="en-GB" sz="2200" dirty="0"/>
          </a:p>
        </p:txBody>
      </p:sp>
      <p:sp>
        <p:nvSpPr>
          <p:cNvPr id="4" name="Slide Number Placeholder 3"/>
          <p:cNvSpPr>
            <a:spLocks noGrp="1"/>
          </p:cNvSpPr>
          <p:nvPr>
            <p:ph type="sldNum" sz="quarter" idx="11"/>
          </p:nvPr>
        </p:nvSpPr>
        <p:spPr/>
        <p:txBody>
          <a:bodyPr/>
          <a:lstStyle/>
          <a:p>
            <a:fld id="{7254C5A6-8827-4B49-831F-428612C77D7E}" type="slidenum">
              <a:rPr lang="en-US" smtClean="0">
                <a:latin typeface="+mj-lt"/>
              </a:rPr>
              <a:pPr/>
              <a:t>9</a:t>
            </a:fld>
            <a:endParaRPr lang="en-US" dirty="0">
              <a:latin typeface="+mj-lt"/>
            </a:endParaRPr>
          </a:p>
        </p:txBody>
      </p:sp>
      <p:sp>
        <p:nvSpPr>
          <p:cNvPr id="7" name="Content Placeholder 2"/>
          <p:cNvSpPr txBox="1">
            <a:spLocks/>
          </p:cNvSpPr>
          <p:nvPr/>
        </p:nvSpPr>
        <p:spPr bwMode="auto">
          <a:xfrm>
            <a:off x="5087888" y="764704"/>
            <a:ext cx="6840760" cy="43204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bg2"/>
              </a:buClr>
              <a:buSzPct val="75000"/>
              <a:buFont typeface="Wingdings" pitchFamily="2" charset="2"/>
              <a:buChar char="n"/>
              <a:defRPr sz="2400">
                <a:solidFill>
                  <a:schemeClr val="tx1"/>
                </a:solidFill>
                <a:latin typeface="+mn-lt"/>
                <a:ea typeface="+mn-ea"/>
                <a:cs typeface="+mn-cs"/>
              </a:defRPr>
            </a:lvl1pPr>
            <a:lvl2pPr marL="538163" indent="-269875" algn="l" rtl="0" eaLnBrk="1" fontAlgn="base" hangingPunct="1">
              <a:spcBef>
                <a:spcPct val="20000"/>
              </a:spcBef>
              <a:spcAft>
                <a:spcPct val="0"/>
              </a:spcAft>
              <a:buClr>
                <a:schemeClr val="accent2"/>
              </a:buClr>
              <a:buSzPct val="100000"/>
              <a:buFont typeface="Courier New" pitchFamily="49" charset="0"/>
              <a:buChar char="-"/>
              <a:tabLst>
                <a:tab pos="358775" algn="l"/>
              </a:tabLst>
              <a:defRPr sz="2200">
                <a:solidFill>
                  <a:schemeClr val="tx1"/>
                </a:solidFill>
                <a:latin typeface="+mn-lt"/>
              </a:defRPr>
            </a:lvl2pPr>
            <a:lvl3pPr marL="1143000" indent="-228600" algn="l" rtl="0" eaLnBrk="1" fontAlgn="base" hangingPunct="1">
              <a:spcBef>
                <a:spcPct val="20000"/>
              </a:spcBef>
              <a:spcAft>
                <a:spcPct val="0"/>
              </a:spcAft>
              <a:buClr>
                <a:schemeClr val="bg2"/>
              </a:buClr>
              <a:buSzPct val="75000"/>
              <a:buFont typeface="Wingdings 3" panose="05040102010807070707" pitchFamily="18" charset="2"/>
              <a:buChar char=""/>
              <a:defRPr sz="2000">
                <a:solidFill>
                  <a:schemeClr val="tx1"/>
                </a:solidFill>
                <a:latin typeface="+mn-lt"/>
              </a:defRPr>
            </a:lvl3pPr>
            <a:lvl4pPr marL="1600200" indent="-228600" algn="l" rtl="0" eaLnBrk="1" fontAlgn="base" hangingPunct="1">
              <a:spcBef>
                <a:spcPct val="20000"/>
              </a:spcBef>
              <a:spcAft>
                <a:spcPct val="0"/>
              </a:spcAft>
              <a:buClr>
                <a:schemeClr val="accent2"/>
              </a:buClr>
              <a:buSzPct val="70000"/>
              <a:buFont typeface="Wingdings" pitchFamily="2" charset="2"/>
              <a:buChar char="¨"/>
              <a:defRPr sz="2000">
                <a:solidFill>
                  <a:schemeClr val="tx1"/>
                </a:solidFill>
                <a:latin typeface="+mn-lt"/>
              </a:defRPr>
            </a:lvl4pPr>
            <a:lvl5pPr marL="20574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5pPr>
            <a:lvl6pPr marL="25146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9pPr>
          </a:lstStyle>
          <a:p>
            <a:pPr marL="268288" lvl="1" indent="0">
              <a:buNone/>
            </a:pPr>
            <a:r>
              <a:rPr lang="en-GB" sz="2000" b="1" dirty="0">
                <a:solidFill>
                  <a:srgbClr val="990033"/>
                </a:solidFill>
                <a:latin typeface="+mj-lt"/>
                <a:cs typeface="Arial" panose="020B0604020202020204" pitchFamily="34" charset="0"/>
              </a:rPr>
              <a:t>Graphical exploration-1</a:t>
            </a:r>
            <a:r>
              <a:rPr lang="en-GB" sz="2000" dirty="0">
                <a:latin typeface="+mj-lt"/>
                <a:cs typeface="Arial" panose="020B0604020202020204" pitchFamily="34" charset="0"/>
              </a:rPr>
              <a:t>: An </a:t>
            </a:r>
            <a:r>
              <a:rPr lang="en-GB" sz="2000" b="1" dirty="0">
                <a:solidFill>
                  <a:srgbClr val="990033"/>
                </a:solidFill>
                <a:latin typeface="+mj-lt"/>
                <a:cs typeface="Arial" panose="020B0604020202020204" pitchFamily="34" charset="0"/>
              </a:rPr>
              <a:t>R Shiny </a:t>
            </a:r>
            <a:r>
              <a:rPr lang="en-GB" sz="2000" dirty="0">
                <a:latin typeface="+mj-lt"/>
                <a:cs typeface="Arial" panose="020B0604020202020204" pitchFamily="34" charset="0"/>
              </a:rPr>
              <a:t>application</a:t>
            </a:r>
          </a:p>
        </p:txBody>
      </p:sp>
      <p:pic>
        <p:nvPicPr>
          <p:cNvPr id="6" name="Picture 5"/>
          <p:cNvPicPr/>
          <p:nvPr/>
        </p:nvPicPr>
        <p:blipFill rotWithShape="1">
          <a:blip r:embed="rId2"/>
          <a:srcRect r="1217"/>
          <a:stretch/>
        </p:blipFill>
        <p:spPr bwMode="auto">
          <a:xfrm>
            <a:off x="47328" y="1196752"/>
            <a:ext cx="10081120" cy="5616624"/>
          </a:xfrm>
          <a:prstGeom prst="rect">
            <a:avLst/>
          </a:prstGeom>
          <a:ln>
            <a:noFill/>
          </a:ln>
          <a:extLst>
            <a:ext uri="{53640926-AAD7-44D8-BBD7-CCE9431645EC}">
              <a14:shadowObscured xmlns:a14="http://schemas.microsoft.com/office/drawing/2010/main"/>
            </a:ext>
          </a:extLst>
        </p:spPr>
      </p:pic>
      <p:sp>
        <p:nvSpPr>
          <p:cNvPr id="9" name="Content Placeholder 2"/>
          <p:cNvSpPr txBox="1">
            <a:spLocks/>
          </p:cNvSpPr>
          <p:nvPr/>
        </p:nvSpPr>
        <p:spPr bwMode="auto">
          <a:xfrm>
            <a:off x="5519936" y="1556792"/>
            <a:ext cx="6480720" cy="41044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20000"/>
              </a:lnSpc>
              <a:spcBef>
                <a:spcPct val="20000"/>
              </a:spcBef>
              <a:spcAft>
                <a:spcPct val="0"/>
              </a:spcAft>
              <a:buClr>
                <a:schemeClr val="bg2"/>
              </a:buClr>
              <a:buSzPct val="75000"/>
              <a:buFont typeface="Wingdings" pitchFamily="2" charset="2"/>
              <a:buChar char="n"/>
              <a:defRPr sz="2400">
                <a:solidFill>
                  <a:schemeClr val="tx1"/>
                </a:solidFill>
                <a:latin typeface="+mn-lt"/>
                <a:ea typeface="+mn-ea"/>
                <a:cs typeface="+mn-cs"/>
              </a:defRPr>
            </a:lvl1pPr>
            <a:lvl2pPr marL="538163" indent="-269875" algn="l" rtl="0" eaLnBrk="1" fontAlgn="base" hangingPunct="1">
              <a:spcBef>
                <a:spcPct val="20000"/>
              </a:spcBef>
              <a:spcAft>
                <a:spcPct val="0"/>
              </a:spcAft>
              <a:buClr>
                <a:schemeClr val="accent2"/>
              </a:buClr>
              <a:buSzPct val="100000"/>
              <a:buFont typeface="Courier New" pitchFamily="49" charset="0"/>
              <a:buChar char="-"/>
              <a:tabLst>
                <a:tab pos="358775" algn="l"/>
              </a:tabLst>
              <a:defRPr sz="2200">
                <a:solidFill>
                  <a:schemeClr val="tx1"/>
                </a:solidFill>
                <a:latin typeface="+mn-lt"/>
              </a:defRPr>
            </a:lvl2pPr>
            <a:lvl3pPr marL="1143000" indent="-228600" algn="l" rtl="0" eaLnBrk="1" fontAlgn="base" hangingPunct="1">
              <a:spcBef>
                <a:spcPct val="20000"/>
              </a:spcBef>
              <a:spcAft>
                <a:spcPct val="0"/>
              </a:spcAft>
              <a:buClr>
                <a:schemeClr val="bg2"/>
              </a:buClr>
              <a:buSzPct val="75000"/>
              <a:buFont typeface="Wingdings 3" panose="05040102010807070707" pitchFamily="18" charset="2"/>
              <a:buChar char=""/>
              <a:defRPr sz="2000">
                <a:solidFill>
                  <a:schemeClr val="tx1"/>
                </a:solidFill>
                <a:latin typeface="+mn-lt"/>
              </a:defRPr>
            </a:lvl3pPr>
            <a:lvl4pPr marL="1600200" indent="-228600" algn="l" rtl="0" eaLnBrk="1" fontAlgn="base" hangingPunct="1">
              <a:spcBef>
                <a:spcPct val="20000"/>
              </a:spcBef>
              <a:spcAft>
                <a:spcPct val="0"/>
              </a:spcAft>
              <a:buClr>
                <a:schemeClr val="accent2"/>
              </a:buClr>
              <a:buSzPct val="70000"/>
              <a:buFont typeface="Wingdings" pitchFamily="2" charset="2"/>
              <a:buChar char="¨"/>
              <a:defRPr sz="2000">
                <a:solidFill>
                  <a:schemeClr val="tx1"/>
                </a:solidFill>
                <a:latin typeface="+mn-lt"/>
              </a:defRPr>
            </a:lvl4pPr>
            <a:lvl5pPr marL="20574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5pPr>
            <a:lvl6pPr marL="25146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defRPr>
            </a:lvl9pPr>
          </a:lstStyle>
          <a:p>
            <a:pPr marL="268288" lvl="1" indent="0">
              <a:buNone/>
            </a:pPr>
            <a:r>
              <a:rPr lang="en-GB" sz="1800" dirty="0">
                <a:latin typeface="+mj-lt"/>
                <a:cs typeface="Arial" panose="020B0604020202020204" pitchFamily="34" charset="0"/>
              </a:rPr>
              <a:t>Main features: </a:t>
            </a:r>
          </a:p>
          <a:p>
            <a:pPr lvl="1"/>
            <a:r>
              <a:rPr lang="en-GB" sz="1800" dirty="0">
                <a:latin typeface="+mj-lt"/>
                <a:cs typeface="Arial" panose="020B0604020202020204" pitchFamily="34" charset="0"/>
              </a:rPr>
              <a:t>A dynamic sunburst plot which allows navigation based on themes, sub-themes and available categories below the sub-themes </a:t>
            </a:r>
          </a:p>
          <a:p>
            <a:pPr lvl="1"/>
            <a:r>
              <a:rPr lang="en-US" sz="1800" dirty="0">
                <a:latin typeface="+mj-lt"/>
                <a:cs typeface="Arial" panose="020B0604020202020204" pitchFamily="34" charset="0"/>
              </a:rPr>
              <a:t>Current selection shown at the centre of the plot – can change selection </a:t>
            </a:r>
            <a:r>
              <a:rPr lang="en-US" sz="1800" dirty="0">
                <a:cs typeface="Arial" panose="020B0604020202020204" pitchFamily="34" charset="0"/>
              </a:rPr>
              <a:t>(drill-down) </a:t>
            </a:r>
            <a:r>
              <a:rPr lang="en-US" sz="1800" dirty="0">
                <a:latin typeface="+mj-lt"/>
                <a:cs typeface="Arial" panose="020B0604020202020204" pitchFamily="34" charset="0"/>
              </a:rPr>
              <a:t>by clicking on any segment</a:t>
            </a:r>
          </a:p>
          <a:p>
            <a:pPr lvl="1"/>
            <a:r>
              <a:rPr lang="en-GB" sz="1800" dirty="0">
                <a:latin typeface="+mj-lt"/>
                <a:cs typeface="Arial" panose="020B0604020202020204" pitchFamily="34" charset="0"/>
              </a:rPr>
              <a:t>At each step, clicking at the centre of the plot allows back-stepping to the previous (more general) selection </a:t>
            </a:r>
          </a:p>
          <a:p>
            <a:pPr lvl="1"/>
            <a:r>
              <a:rPr lang="en-US" sz="1800" dirty="0">
                <a:latin typeface="+mj-lt"/>
                <a:cs typeface="Arial" panose="020B0604020202020204" pitchFamily="34" charset="0"/>
              </a:rPr>
              <a:t>Filters and drill-down by keyword functionality in the results</a:t>
            </a:r>
            <a:endParaRPr lang="en-GB" sz="1800" dirty="0">
              <a:latin typeface="+mj-lt"/>
              <a:cs typeface="Arial" panose="020B0604020202020204" pitchFamily="34" charset="0"/>
            </a:endParaRPr>
          </a:p>
          <a:p>
            <a:pPr marL="268288" lvl="1" indent="0">
              <a:buNone/>
            </a:pPr>
            <a:r>
              <a:rPr lang="en-US" sz="1800" dirty="0">
                <a:latin typeface="+mj-lt"/>
                <a:cs typeface="Arial" panose="020B0604020202020204" pitchFamily="34" charset="0"/>
              </a:rPr>
              <a:t>A temporary link to an online version </a:t>
            </a:r>
            <a:r>
              <a:rPr lang="en-US" sz="1800" dirty="0">
                <a:latin typeface="+mj-lt"/>
                <a:cs typeface="Arial" panose="020B0604020202020204" pitchFamily="34" charset="0"/>
                <a:hlinkClick r:id="rId3"/>
              </a:rPr>
              <a:t>here</a:t>
            </a:r>
            <a:endParaRPr lang="en-US" sz="1800" dirty="0">
              <a:latin typeface="+mj-lt"/>
              <a:cs typeface="Arial" panose="020B0604020202020204" pitchFamily="34" charset="0"/>
            </a:endParaRPr>
          </a:p>
          <a:p>
            <a:pPr lvl="1"/>
            <a:endParaRPr lang="en-GB" sz="2000" dirty="0">
              <a:latin typeface="+mj-lt"/>
              <a:cs typeface="Arial" panose="020B0604020202020204" pitchFamily="34" charset="0"/>
            </a:endParaRPr>
          </a:p>
        </p:txBody>
      </p:sp>
    </p:spTree>
    <p:extLst>
      <p:ext uri="{BB962C8B-B14F-4D97-AF65-F5344CB8AC3E}">
        <p14:creationId xmlns:p14="http://schemas.microsoft.com/office/powerpoint/2010/main" val="1146127270"/>
      </p:ext>
    </p:extLst>
  </p:cSld>
  <p:clrMapOvr>
    <a:masterClrMapping/>
  </p:clrMapOvr>
  <p:transition spd="med">
    <p:pull/>
  </p:transition>
</p:sld>
</file>

<file path=ppt/tags/tag1.xml><?xml version="1.0" encoding="utf-8"?>
<p:tagLst xmlns:a="http://schemas.openxmlformats.org/drawingml/2006/main" xmlns:r="http://schemas.openxmlformats.org/officeDocument/2006/relationships" xmlns:p="http://schemas.openxmlformats.org/presentationml/2006/main">
  <p:tag name="BRANCHTO" val="0"/>
  <p:tag name="DEFINEDINNAVIGATOR" val="False"/>
</p:tagLst>
</file>

<file path=ppt/theme/theme1.xml><?xml version="1.0" encoding="utf-8"?>
<a:theme xmlns:a="http://schemas.openxmlformats.org/drawingml/2006/main" name="Grant proposal">
  <a:themeElements>
    <a:clrScheme name="Custom 9">
      <a:dk1>
        <a:sysClr val="windowText" lastClr="000000"/>
      </a:dk1>
      <a:lt1>
        <a:srgbClr val="F3F2F2"/>
      </a:lt1>
      <a:dk2>
        <a:srgbClr val="C6FBFE"/>
      </a:dk2>
      <a:lt2>
        <a:srgbClr val="B8A98E"/>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ustom 2">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DA543EC88C03C4AAAF688AB220E380D" ma:contentTypeVersion="10" ma:contentTypeDescription="Create a new document." ma:contentTypeScope="" ma:versionID="a68cea058e9e2d48e953657101b182bc">
  <xsd:schema xmlns:xsd="http://www.w3.org/2001/XMLSchema" xmlns:xs="http://www.w3.org/2001/XMLSchema" xmlns:p="http://schemas.microsoft.com/office/2006/metadata/properties" xmlns:ns2="101f55e0-6ad5-4906-94a4-405eef807698" xmlns:ns3="af9dd6c6-cf8f-4aa4-be49-f1cc0da589a4" targetNamespace="http://schemas.microsoft.com/office/2006/metadata/properties" ma:root="true" ma:fieldsID="c1acec825ea0f1b93bbda12a8da0f434" ns2:_="" ns3:_="">
    <xsd:import namespace="101f55e0-6ad5-4906-94a4-405eef807698"/>
    <xsd:import namespace="af9dd6c6-cf8f-4aa4-be49-f1cc0da589a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01f55e0-6ad5-4906-94a4-405eef8076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f9dd6c6-cf8f-4aa4-be49-f1cc0da589a4"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12E7B90-CB80-4DF2-82B4-33DACAE516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01f55e0-6ad5-4906-94a4-405eef807698"/>
    <ds:schemaRef ds:uri="af9dd6c6-cf8f-4aa4-be49-f1cc0da589a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0F3A408-34D5-4532-9239-FA4DBD78484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Grant proposal</Template>
  <TotalTime>8678</TotalTime>
  <Words>2508</Words>
  <Application>Microsoft Office PowerPoint</Application>
  <PresentationFormat>Widescreen</PresentationFormat>
  <Paragraphs>239</Paragraphs>
  <Slides>33</Slides>
  <Notes>10</Notes>
  <HiddenSlides>0</HiddenSlides>
  <MMClips>2</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Grant proposal</vt:lpstr>
      <vt:lpstr>Evidence-checking &amp; chatbots - exploring new methods for disseminating Eurostat data</vt:lpstr>
      <vt:lpstr>Introduction (1)</vt:lpstr>
      <vt:lpstr>Introduction (2)</vt:lpstr>
      <vt:lpstr>Information Repository</vt:lpstr>
      <vt:lpstr>Knowledge Database (1)</vt:lpstr>
      <vt:lpstr>Knowledge Database (2)</vt:lpstr>
      <vt:lpstr>Use case A (1): ‘Asset querying’ – Making the most of internal data assets</vt:lpstr>
      <vt:lpstr>Use case A (2)</vt:lpstr>
      <vt:lpstr>Use case A (3)</vt:lpstr>
      <vt:lpstr>Use case A (3)</vt:lpstr>
      <vt:lpstr>Use case A (4)</vt:lpstr>
      <vt:lpstr>Use case A (5)</vt:lpstr>
      <vt:lpstr>Use case A (6)</vt:lpstr>
      <vt:lpstr>Use case B (1): ‘Information retrieval’ – Linking official statistics assets to external sources of information</vt:lpstr>
      <vt:lpstr>Use case B (2)</vt:lpstr>
      <vt:lpstr>Use case B (3)</vt:lpstr>
      <vt:lpstr>Use case B (4)</vt:lpstr>
      <vt:lpstr>PowerPoint Presentation</vt:lpstr>
      <vt:lpstr>Use case C (1): ‘Evidence checking’ – Identifying data assets from textual content</vt:lpstr>
      <vt:lpstr>Use case C (2)</vt:lpstr>
      <vt:lpstr>Use case C (3)</vt:lpstr>
      <vt:lpstr>Use case C (4)</vt:lpstr>
      <vt:lpstr>Use case C (5)</vt:lpstr>
      <vt:lpstr>Use case D (1): ‘Databot’ – Matching natural language with data needs</vt:lpstr>
      <vt:lpstr>Use case D (2)</vt:lpstr>
      <vt:lpstr>Use case D (3)</vt:lpstr>
      <vt:lpstr>Use case D (4)</vt:lpstr>
      <vt:lpstr>Use case D (5)</vt:lpstr>
      <vt:lpstr>Conclusions - lessons learned and recommendations for future work (1)</vt:lpstr>
      <vt:lpstr>Conclusions - lessons learned and recommendations for future work (2)</vt:lpstr>
      <vt:lpstr>Conclusions - lessons learned and recommendations for future work (3)</vt:lpstr>
      <vt:lpstr>Conclusions - lessons learned and recommendations for future work (4)</vt:lpstr>
      <vt:lpstr>PowerPoint Presentation</vt:lpstr>
    </vt:vector>
  </TitlesOfParts>
  <Company>Grizli777</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E-learning in Statistics for developing countries</dc:title>
  <dc:creator>Kimon</dc:creator>
  <cp:lastModifiedBy>Kimon</cp:lastModifiedBy>
  <cp:revision>685</cp:revision>
  <cp:lastPrinted>1601-01-01T00:00:00Z</cp:lastPrinted>
  <dcterms:created xsi:type="dcterms:W3CDTF">2011-11-25T12:08:08Z</dcterms:created>
  <dcterms:modified xsi:type="dcterms:W3CDTF">2022-09-07T13:12:35Z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TC010706081033</vt:lpwstr>
  </property>
</Properties>
</file>